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61" r:id="rId3"/>
    <p:sldId id="257" r:id="rId4"/>
    <p:sldId id="278" r:id="rId5"/>
    <p:sldId id="281" r:id="rId6"/>
    <p:sldId id="267" r:id="rId7"/>
    <p:sldId id="265" r:id="rId8"/>
    <p:sldId id="279" r:id="rId9"/>
    <p:sldId id="268" r:id="rId10"/>
    <p:sldId id="282" r:id="rId11"/>
    <p:sldId id="283" r:id="rId12"/>
    <p:sldId id="284" r:id="rId13"/>
    <p:sldId id="280" r:id="rId14"/>
    <p:sldId id="285" r:id="rId15"/>
    <p:sldId id="286" r:id="rId16"/>
    <p:sldId id="287" r:id="rId17"/>
    <p:sldId id="288" r:id="rId18"/>
    <p:sldId id="289" r:id="rId19"/>
    <p:sldId id="290" r:id="rId20"/>
    <p:sldId id="291" r:id="rId21"/>
    <p:sldId id="293" r:id="rId22"/>
    <p:sldId id="294" r:id="rId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DD7"/>
    <a:srgbClr val="FFFF99"/>
    <a:srgbClr val="F8EDC0"/>
    <a:srgbClr val="E5DC27"/>
    <a:srgbClr val="00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5625" autoAdjust="0"/>
  </p:normalViewPr>
  <p:slideViewPr>
    <p:cSldViewPr>
      <p:cViewPr varScale="1">
        <p:scale>
          <a:sx n="81" d="100"/>
          <a:sy n="81" d="100"/>
        </p:scale>
        <p:origin x="198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4641F-A2E1-4894-B160-9D95BD885403}" type="doc">
      <dgm:prSet loTypeId="urn:microsoft.com/office/officeart/2005/8/layout/gear1" loCatId="relationship" qsTypeId="urn:microsoft.com/office/officeart/2005/8/quickstyle/simple1" qsCatId="simple" csTypeId="urn:microsoft.com/office/officeart/2005/8/colors/colorful3" csCatId="colorful" phldr="1"/>
      <dgm:spPr/>
    </dgm:pt>
    <dgm:pt modelId="{EF92E85F-6EE4-47EA-818F-814C9130B9C8}">
      <dgm:prSet phldrT="[Text]"/>
      <dgm:spPr/>
      <dgm:t>
        <a:bodyPr/>
        <a:lstStyle/>
        <a:p>
          <a:r>
            <a:rPr lang="en-US" dirty="0"/>
            <a:t>Efficiency</a:t>
          </a:r>
        </a:p>
      </dgm:t>
    </dgm:pt>
    <dgm:pt modelId="{81647C8C-828B-4BD3-B9F0-AB3BE7B89C33}" type="parTrans" cxnId="{B36A7E4B-3D80-473C-8932-D4B311D0D249}">
      <dgm:prSet/>
      <dgm:spPr/>
      <dgm:t>
        <a:bodyPr/>
        <a:lstStyle/>
        <a:p>
          <a:endParaRPr lang="en-US"/>
        </a:p>
      </dgm:t>
    </dgm:pt>
    <dgm:pt modelId="{72FE0265-0FBC-46C9-8A4D-24D0D2D4CBEC}" type="sibTrans" cxnId="{B36A7E4B-3D80-473C-8932-D4B311D0D249}">
      <dgm:prSet/>
      <dgm:spPr/>
      <dgm:t>
        <a:bodyPr/>
        <a:lstStyle/>
        <a:p>
          <a:endParaRPr lang="en-US"/>
        </a:p>
      </dgm:t>
    </dgm:pt>
    <dgm:pt modelId="{0832125D-FBE3-4123-A5CD-0D4109E9220A}">
      <dgm:prSet phldrT="[Text]" custT="1"/>
      <dgm:spPr/>
      <dgm:t>
        <a:bodyPr/>
        <a:lstStyle/>
        <a:p>
          <a:r>
            <a:rPr lang="en-US" sz="1400" b="1" dirty="0"/>
            <a:t>Health Care</a:t>
          </a:r>
        </a:p>
      </dgm:t>
    </dgm:pt>
    <dgm:pt modelId="{3221C817-DBEB-49BC-B494-9C4AD6EA6F6F}" type="parTrans" cxnId="{84CD5ED2-B640-4588-ADCC-A9A2BA6E4990}">
      <dgm:prSet/>
      <dgm:spPr/>
      <dgm:t>
        <a:bodyPr/>
        <a:lstStyle/>
        <a:p>
          <a:endParaRPr lang="en-US"/>
        </a:p>
      </dgm:t>
    </dgm:pt>
    <dgm:pt modelId="{2AC610C6-7B1A-4686-B8B9-9396EB8E2797}" type="sibTrans" cxnId="{84CD5ED2-B640-4588-ADCC-A9A2BA6E4990}">
      <dgm:prSet/>
      <dgm:spPr/>
      <dgm:t>
        <a:bodyPr/>
        <a:lstStyle/>
        <a:p>
          <a:endParaRPr lang="en-US"/>
        </a:p>
      </dgm:t>
    </dgm:pt>
    <dgm:pt modelId="{3B64C728-0875-4E3B-BC8F-F9BB9B1537C2}">
      <dgm:prSet phldrT="[Text]" custT="1"/>
      <dgm:spPr/>
      <dgm:t>
        <a:bodyPr/>
        <a:lstStyle/>
        <a:p>
          <a:r>
            <a:rPr lang="en-US" sz="1400" b="1" dirty="0"/>
            <a:t>Healthcare</a:t>
          </a:r>
        </a:p>
      </dgm:t>
    </dgm:pt>
    <dgm:pt modelId="{D113675C-7E9D-43DE-95A8-A5AE5D4AC5AD}" type="sibTrans" cxnId="{3B978D88-14CD-42DF-A676-49B336EE3EDB}">
      <dgm:prSet/>
      <dgm:spPr/>
      <dgm:t>
        <a:bodyPr/>
        <a:lstStyle/>
        <a:p>
          <a:endParaRPr lang="en-US"/>
        </a:p>
      </dgm:t>
    </dgm:pt>
    <dgm:pt modelId="{9B74E2AE-A784-4FC2-B0E2-A86C34792D6D}" type="parTrans" cxnId="{3B978D88-14CD-42DF-A676-49B336EE3EDB}">
      <dgm:prSet/>
      <dgm:spPr/>
      <dgm:t>
        <a:bodyPr/>
        <a:lstStyle/>
        <a:p>
          <a:endParaRPr lang="en-US"/>
        </a:p>
      </dgm:t>
    </dgm:pt>
    <dgm:pt modelId="{74D003A9-9F49-4BFA-8E06-491947EBC874}" type="pres">
      <dgm:prSet presAssocID="{7724641F-A2E1-4894-B160-9D95BD885403}" presName="composite" presStyleCnt="0">
        <dgm:presLayoutVars>
          <dgm:chMax val="3"/>
          <dgm:animLvl val="lvl"/>
          <dgm:resizeHandles val="exact"/>
        </dgm:presLayoutVars>
      </dgm:prSet>
      <dgm:spPr/>
    </dgm:pt>
    <dgm:pt modelId="{4E95DF15-1A58-4688-82E3-2BFC6E7231F8}" type="pres">
      <dgm:prSet presAssocID="{EF92E85F-6EE4-47EA-818F-814C9130B9C8}" presName="gear1" presStyleLbl="node1" presStyleIdx="0" presStyleCnt="3">
        <dgm:presLayoutVars>
          <dgm:chMax val="1"/>
          <dgm:bulletEnabled val="1"/>
        </dgm:presLayoutVars>
      </dgm:prSet>
      <dgm:spPr/>
    </dgm:pt>
    <dgm:pt modelId="{EC0221B3-E132-4947-9851-F8B7C2C23C40}" type="pres">
      <dgm:prSet presAssocID="{EF92E85F-6EE4-47EA-818F-814C9130B9C8}" presName="gear1srcNode" presStyleLbl="node1" presStyleIdx="0" presStyleCnt="3"/>
      <dgm:spPr/>
    </dgm:pt>
    <dgm:pt modelId="{D4AD7C7F-870F-4E1B-9832-73AC0957F367}" type="pres">
      <dgm:prSet presAssocID="{EF92E85F-6EE4-47EA-818F-814C9130B9C8}" presName="gear1dstNode" presStyleLbl="node1" presStyleIdx="0" presStyleCnt="3"/>
      <dgm:spPr/>
    </dgm:pt>
    <dgm:pt modelId="{FCFBEC8F-ADF2-4F9B-9739-D19093480700}" type="pres">
      <dgm:prSet presAssocID="{3B64C728-0875-4E3B-BC8F-F9BB9B1537C2}" presName="gear2" presStyleLbl="node1" presStyleIdx="1" presStyleCnt="3">
        <dgm:presLayoutVars>
          <dgm:chMax val="1"/>
          <dgm:bulletEnabled val="1"/>
        </dgm:presLayoutVars>
      </dgm:prSet>
      <dgm:spPr/>
    </dgm:pt>
    <dgm:pt modelId="{43143848-9D55-443F-A993-B3598EE66B1C}" type="pres">
      <dgm:prSet presAssocID="{3B64C728-0875-4E3B-BC8F-F9BB9B1537C2}" presName="gear2srcNode" presStyleLbl="node1" presStyleIdx="1" presStyleCnt="3"/>
      <dgm:spPr/>
    </dgm:pt>
    <dgm:pt modelId="{28D9AC21-5ACE-4CB9-BD8E-97B6B07AE2E6}" type="pres">
      <dgm:prSet presAssocID="{3B64C728-0875-4E3B-BC8F-F9BB9B1537C2}" presName="gear2dstNode" presStyleLbl="node1" presStyleIdx="1" presStyleCnt="3"/>
      <dgm:spPr/>
    </dgm:pt>
    <dgm:pt modelId="{8A0D28C4-C4BA-4383-A713-06436FE58474}" type="pres">
      <dgm:prSet presAssocID="{0832125D-FBE3-4123-A5CD-0D4109E9220A}" presName="gear3" presStyleLbl="node1" presStyleIdx="2" presStyleCnt="3" custLinFactNeighborX="692" custLinFactNeighborY="-10379"/>
      <dgm:spPr/>
    </dgm:pt>
    <dgm:pt modelId="{DC5767E6-AB44-42E1-99E6-18EEBB5BA703}" type="pres">
      <dgm:prSet presAssocID="{0832125D-FBE3-4123-A5CD-0D4109E9220A}" presName="gear3tx" presStyleLbl="node1" presStyleIdx="2" presStyleCnt="3">
        <dgm:presLayoutVars>
          <dgm:chMax val="1"/>
          <dgm:bulletEnabled val="1"/>
        </dgm:presLayoutVars>
      </dgm:prSet>
      <dgm:spPr/>
    </dgm:pt>
    <dgm:pt modelId="{FB9AD97C-D921-4828-B3AD-987133611C3B}" type="pres">
      <dgm:prSet presAssocID="{0832125D-FBE3-4123-A5CD-0D4109E9220A}" presName="gear3srcNode" presStyleLbl="node1" presStyleIdx="2" presStyleCnt="3"/>
      <dgm:spPr/>
    </dgm:pt>
    <dgm:pt modelId="{83C3AAA8-8E76-4029-9A97-F159295F77F7}" type="pres">
      <dgm:prSet presAssocID="{0832125D-FBE3-4123-A5CD-0D4109E9220A}" presName="gear3dstNode" presStyleLbl="node1" presStyleIdx="2" presStyleCnt="3"/>
      <dgm:spPr/>
    </dgm:pt>
    <dgm:pt modelId="{D2FC5377-E763-4095-9C87-5480677FFB30}" type="pres">
      <dgm:prSet presAssocID="{72FE0265-0FBC-46C9-8A4D-24D0D2D4CBEC}" presName="connector1" presStyleLbl="sibTrans2D1" presStyleIdx="0" presStyleCnt="3"/>
      <dgm:spPr/>
    </dgm:pt>
    <dgm:pt modelId="{68DDC077-B230-46E5-9434-1DD57ADCA8F5}" type="pres">
      <dgm:prSet presAssocID="{D113675C-7E9D-43DE-95A8-A5AE5D4AC5AD}" presName="connector2" presStyleLbl="sibTrans2D1" presStyleIdx="1" presStyleCnt="3"/>
      <dgm:spPr/>
    </dgm:pt>
    <dgm:pt modelId="{4607E03D-145A-4E8A-863C-F8B6140EA251}" type="pres">
      <dgm:prSet presAssocID="{2AC610C6-7B1A-4686-B8B9-9396EB8E2797}" presName="connector3" presStyleLbl="sibTrans2D1" presStyleIdx="2" presStyleCnt="3"/>
      <dgm:spPr/>
    </dgm:pt>
  </dgm:ptLst>
  <dgm:cxnLst>
    <dgm:cxn modelId="{86103E1C-26E4-41CB-B4CB-B330CA321227}" type="presOf" srcId="{72FE0265-0FBC-46C9-8A4D-24D0D2D4CBEC}" destId="{D2FC5377-E763-4095-9C87-5480677FFB30}" srcOrd="0" destOrd="0" presId="urn:microsoft.com/office/officeart/2005/8/layout/gear1"/>
    <dgm:cxn modelId="{48938B38-7762-4A76-A490-607A0522B07C}" type="presOf" srcId="{3B64C728-0875-4E3B-BC8F-F9BB9B1537C2}" destId="{28D9AC21-5ACE-4CB9-BD8E-97B6B07AE2E6}" srcOrd="2" destOrd="0" presId="urn:microsoft.com/office/officeart/2005/8/layout/gear1"/>
    <dgm:cxn modelId="{B36A7E4B-3D80-473C-8932-D4B311D0D249}" srcId="{7724641F-A2E1-4894-B160-9D95BD885403}" destId="{EF92E85F-6EE4-47EA-818F-814C9130B9C8}" srcOrd="0" destOrd="0" parTransId="{81647C8C-828B-4BD3-B9F0-AB3BE7B89C33}" sibTransId="{72FE0265-0FBC-46C9-8A4D-24D0D2D4CBEC}"/>
    <dgm:cxn modelId="{29070C54-4DF2-4114-8A74-51567E1115A4}" type="presOf" srcId="{EF92E85F-6EE4-47EA-818F-814C9130B9C8}" destId="{D4AD7C7F-870F-4E1B-9832-73AC0957F367}" srcOrd="2" destOrd="0" presId="urn:microsoft.com/office/officeart/2005/8/layout/gear1"/>
    <dgm:cxn modelId="{A8124C5E-1DD0-494C-98F0-1BC805211689}" type="presOf" srcId="{2AC610C6-7B1A-4686-B8B9-9396EB8E2797}" destId="{4607E03D-145A-4E8A-863C-F8B6140EA251}" srcOrd="0" destOrd="0" presId="urn:microsoft.com/office/officeart/2005/8/layout/gear1"/>
    <dgm:cxn modelId="{A0A3B662-DF6C-4642-A2E5-169AA46FE55C}" type="presOf" srcId="{EF92E85F-6EE4-47EA-818F-814C9130B9C8}" destId="{EC0221B3-E132-4947-9851-F8B7C2C23C40}" srcOrd="1" destOrd="0" presId="urn:microsoft.com/office/officeart/2005/8/layout/gear1"/>
    <dgm:cxn modelId="{587C7A79-EF27-4D7D-BAB7-0730517FAE5E}" type="presOf" srcId="{D113675C-7E9D-43DE-95A8-A5AE5D4AC5AD}" destId="{68DDC077-B230-46E5-9434-1DD57ADCA8F5}" srcOrd="0" destOrd="0" presId="urn:microsoft.com/office/officeart/2005/8/layout/gear1"/>
    <dgm:cxn modelId="{E127947B-EAE1-4838-9ADB-776F49D7C56D}" type="presOf" srcId="{0832125D-FBE3-4123-A5CD-0D4109E9220A}" destId="{8A0D28C4-C4BA-4383-A713-06436FE58474}" srcOrd="0" destOrd="0" presId="urn:microsoft.com/office/officeart/2005/8/layout/gear1"/>
    <dgm:cxn modelId="{3B978D88-14CD-42DF-A676-49B336EE3EDB}" srcId="{7724641F-A2E1-4894-B160-9D95BD885403}" destId="{3B64C728-0875-4E3B-BC8F-F9BB9B1537C2}" srcOrd="1" destOrd="0" parTransId="{9B74E2AE-A784-4FC2-B0E2-A86C34792D6D}" sibTransId="{D113675C-7E9D-43DE-95A8-A5AE5D4AC5AD}"/>
    <dgm:cxn modelId="{EE18659A-04E5-49AA-A64E-0772F540C112}" type="presOf" srcId="{3B64C728-0875-4E3B-BC8F-F9BB9B1537C2}" destId="{FCFBEC8F-ADF2-4F9B-9739-D19093480700}" srcOrd="0" destOrd="0" presId="urn:microsoft.com/office/officeart/2005/8/layout/gear1"/>
    <dgm:cxn modelId="{25637AA7-0AE8-4EBA-AF97-A03F93212DC1}" type="presOf" srcId="{0832125D-FBE3-4123-A5CD-0D4109E9220A}" destId="{FB9AD97C-D921-4828-B3AD-987133611C3B}" srcOrd="2" destOrd="0" presId="urn:microsoft.com/office/officeart/2005/8/layout/gear1"/>
    <dgm:cxn modelId="{F93565AD-D9DC-4609-987F-ECA351E3FFC5}" type="presOf" srcId="{7724641F-A2E1-4894-B160-9D95BD885403}" destId="{74D003A9-9F49-4BFA-8E06-491947EBC874}" srcOrd="0" destOrd="0" presId="urn:microsoft.com/office/officeart/2005/8/layout/gear1"/>
    <dgm:cxn modelId="{84CD5ED2-B640-4588-ADCC-A9A2BA6E4990}" srcId="{7724641F-A2E1-4894-B160-9D95BD885403}" destId="{0832125D-FBE3-4123-A5CD-0D4109E9220A}" srcOrd="2" destOrd="0" parTransId="{3221C817-DBEB-49BC-B494-9C4AD6EA6F6F}" sibTransId="{2AC610C6-7B1A-4686-B8B9-9396EB8E2797}"/>
    <dgm:cxn modelId="{92798CE0-3F56-4DEA-B853-CD2AC64BB70E}" type="presOf" srcId="{3B64C728-0875-4E3B-BC8F-F9BB9B1537C2}" destId="{43143848-9D55-443F-A993-B3598EE66B1C}" srcOrd="1" destOrd="0" presId="urn:microsoft.com/office/officeart/2005/8/layout/gear1"/>
    <dgm:cxn modelId="{2EAEA2E1-6A67-480A-9A55-CF3E1B692EFB}" type="presOf" srcId="{0832125D-FBE3-4123-A5CD-0D4109E9220A}" destId="{83C3AAA8-8E76-4029-9A97-F159295F77F7}" srcOrd="3" destOrd="0" presId="urn:microsoft.com/office/officeart/2005/8/layout/gear1"/>
    <dgm:cxn modelId="{F3F7BDFD-B592-4AE9-8A99-446CAF986453}" type="presOf" srcId="{0832125D-FBE3-4123-A5CD-0D4109E9220A}" destId="{DC5767E6-AB44-42E1-99E6-18EEBB5BA703}" srcOrd="1" destOrd="0" presId="urn:microsoft.com/office/officeart/2005/8/layout/gear1"/>
    <dgm:cxn modelId="{E5945DFE-EFF6-4525-ACFA-A012E7E37AEC}" type="presOf" srcId="{EF92E85F-6EE4-47EA-818F-814C9130B9C8}" destId="{4E95DF15-1A58-4688-82E3-2BFC6E7231F8}" srcOrd="0" destOrd="0" presId="urn:microsoft.com/office/officeart/2005/8/layout/gear1"/>
    <dgm:cxn modelId="{8BAC14B2-CE0E-46D4-A57C-D606A7F8D9E4}" type="presParOf" srcId="{74D003A9-9F49-4BFA-8E06-491947EBC874}" destId="{4E95DF15-1A58-4688-82E3-2BFC6E7231F8}" srcOrd="0" destOrd="0" presId="urn:microsoft.com/office/officeart/2005/8/layout/gear1"/>
    <dgm:cxn modelId="{12A3C290-FB52-46D6-BFB0-516F04701FE5}" type="presParOf" srcId="{74D003A9-9F49-4BFA-8E06-491947EBC874}" destId="{EC0221B3-E132-4947-9851-F8B7C2C23C40}" srcOrd="1" destOrd="0" presId="urn:microsoft.com/office/officeart/2005/8/layout/gear1"/>
    <dgm:cxn modelId="{6AFEFAE0-748E-4F44-8209-D08A76DFA309}" type="presParOf" srcId="{74D003A9-9F49-4BFA-8E06-491947EBC874}" destId="{D4AD7C7F-870F-4E1B-9832-73AC0957F367}" srcOrd="2" destOrd="0" presId="urn:microsoft.com/office/officeart/2005/8/layout/gear1"/>
    <dgm:cxn modelId="{1EFB1775-B004-4056-9D3D-68738E58E1D8}" type="presParOf" srcId="{74D003A9-9F49-4BFA-8E06-491947EBC874}" destId="{FCFBEC8F-ADF2-4F9B-9739-D19093480700}" srcOrd="3" destOrd="0" presId="urn:microsoft.com/office/officeart/2005/8/layout/gear1"/>
    <dgm:cxn modelId="{23C03CA4-4479-4DEE-824A-DBD08F615DF8}" type="presParOf" srcId="{74D003A9-9F49-4BFA-8E06-491947EBC874}" destId="{43143848-9D55-443F-A993-B3598EE66B1C}" srcOrd="4" destOrd="0" presId="urn:microsoft.com/office/officeart/2005/8/layout/gear1"/>
    <dgm:cxn modelId="{38E875A5-6C27-49AF-9AE2-4DBC47C701B8}" type="presParOf" srcId="{74D003A9-9F49-4BFA-8E06-491947EBC874}" destId="{28D9AC21-5ACE-4CB9-BD8E-97B6B07AE2E6}" srcOrd="5" destOrd="0" presId="urn:microsoft.com/office/officeart/2005/8/layout/gear1"/>
    <dgm:cxn modelId="{B2BA2123-C845-4AAB-B2F0-8A2CF529DB94}" type="presParOf" srcId="{74D003A9-9F49-4BFA-8E06-491947EBC874}" destId="{8A0D28C4-C4BA-4383-A713-06436FE58474}" srcOrd="6" destOrd="0" presId="urn:microsoft.com/office/officeart/2005/8/layout/gear1"/>
    <dgm:cxn modelId="{D2D2ECA6-8523-44EC-B7FB-764486FC9FB4}" type="presParOf" srcId="{74D003A9-9F49-4BFA-8E06-491947EBC874}" destId="{DC5767E6-AB44-42E1-99E6-18EEBB5BA703}" srcOrd="7" destOrd="0" presId="urn:microsoft.com/office/officeart/2005/8/layout/gear1"/>
    <dgm:cxn modelId="{688DC5C4-087A-415D-8133-8D98D2FF703A}" type="presParOf" srcId="{74D003A9-9F49-4BFA-8E06-491947EBC874}" destId="{FB9AD97C-D921-4828-B3AD-987133611C3B}" srcOrd="8" destOrd="0" presId="urn:microsoft.com/office/officeart/2005/8/layout/gear1"/>
    <dgm:cxn modelId="{6CECEB80-4737-4F5C-9896-2836898112BB}" type="presParOf" srcId="{74D003A9-9F49-4BFA-8E06-491947EBC874}" destId="{83C3AAA8-8E76-4029-9A97-F159295F77F7}" srcOrd="9" destOrd="0" presId="urn:microsoft.com/office/officeart/2005/8/layout/gear1"/>
    <dgm:cxn modelId="{054BB246-C305-4A59-8D7F-BAE6DC24163E}" type="presParOf" srcId="{74D003A9-9F49-4BFA-8E06-491947EBC874}" destId="{D2FC5377-E763-4095-9C87-5480677FFB30}" srcOrd="10" destOrd="0" presId="urn:microsoft.com/office/officeart/2005/8/layout/gear1"/>
    <dgm:cxn modelId="{66D1253D-776D-432F-B909-0C686F9FF177}" type="presParOf" srcId="{74D003A9-9F49-4BFA-8E06-491947EBC874}" destId="{68DDC077-B230-46E5-9434-1DD57ADCA8F5}" srcOrd="11" destOrd="0" presId="urn:microsoft.com/office/officeart/2005/8/layout/gear1"/>
    <dgm:cxn modelId="{42ABF0BB-107C-4945-AEC2-A678411E2D3F}" type="presParOf" srcId="{74D003A9-9F49-4BFA-8E06-491947EBC874}" destId="{4607E03D-145A-4E8A-863C-F8B6140EA251}"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69A56-586F-4FBF-9456-196573A1ABD1}"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4B4B7B88-8CD0-4FB6-A74A-CDCC234DFB6A}">
      <dgm:prSet phldrT="[Text]"/>
      <dgm:spPr/>
      <dgm:t>
        <a:bodyPr/>
        <a:lstStyle/>
        <a:p>
          <a:r>
            <a:rPr lang="en-US" dirty="0"/>
            <a:t>Assessment</a:t>
          </a:r>
        </a:p>
      </dgm:t>
    </dgm:pt>
    <dgm:pt modelId="{A63471E6-AA3C-4F7C-A22E-3FD09DAA642E}" type="parTrans" cxnId="{48946B25-614C-41B2-89A9-05D14A10C993}">
      <dgm:prSet/>
      <dgm:spPr/>
      <dgm:t>
        <a:bodyPr/>
        <a:lstStyle/>
        <a:p>
          <a:endParaRPr lang="en-US"/>
        </a:p>
      </dgm:t>
    </dgm:pt>
    <dgm:pt modelId="{49DF4446-7C50-4453-A72A-01AACBC5B640}" type="sibTrans" cxnId="{48946B25-614C-41B2-89A9-05D14A10C993}">
      <dgm:prSet/>
      <dgm:spPr/>
      <dgm:t>
        <a:bodyPr/>
        <a:lstStyle/>
        <a:p>
          <a:endParaRPr lang="en-US"/>
        </a:p>
      </dgm:t>
    </dgm:pt>
    <dgm:pt modelId="{11BDD939-E36B-41B6-8070-86636DF620BD}">
      <dgm:prSet phldrT="[Text]"/>
      <dgm:spPr/>
      <dgm:t>
        <a:bodyPr/>
        <a:lstStyle/>
        <a:p>
          <a:r>
            <a:rPr lang="en-US" dirty="0"/>
            <a:t>Diagnosis</a:t>
          </a:r>
        </a:p>
      </dgm:t>
    </dgm:pt>
    <dgm:pt modelId="{2D74A21F-5A0D-47A0-8F44-DC5E1BA5DBDD}" type="parTrans" cxnId="{7F67C9D9-8D9C-41CA-B325-ABFC5963556D}">
      <dgm:prSet/>
      <dgm:spPr/>
      <dgm:t>
        <a:bodyPr/>
        <a:lstStyle/>
        <a:p>
          <a:endParaRPr lang="en-US"/>
        </a:p>
      </dgm:t>
    </dgm:pt>
    <dgm:pt modelId="{A685C16B-6C9E-4978-9FAE-5358A805436E}" type="sibTrans" cxnId="{7F67C9D9-8D9C-41CA-B325-ABFC5963556D}">
      <dgm:prSet/>
      <dgm:spPr/>
      <dgm:t>
        <a:bodyPr/>
        <a:lstStyle/>
        <a:p>
          <a:endParaRPr lang="en-US"/>
        </a:p>
      </dgm:t>
    </dgm:pt>
    <dgm:pt modelId="{F8A921E8-5118-4903-B9CE-2A82E0E619AB}">
      <dgm:prSet phldrT="[Text]"/>
      <dgm:spPr/>
      <dgm:t>
        <a:bodyPr/>
        <a:lstStyle/>
        <a:p>
          <a:r>
            <a:rPr lang="en-US" dirty="0"/>
            <a:t>Planning</a:t>
          </a:r>
        </a:p>
      </dgm:t>
    </dgm:pt>
    <dgm:pt modelId="{4848AE98-5EC0-464B-9063-1BB96B48C3DA}" type="parTrans" cxnId="{927E53AC-AFED-4D5F-893A-C3F6CD395DC3}">
      <dgm:prSet/>
      <dgm:spPr/>
      <dgm:t>
        <a:bodyPr/>
        <a:lstStyle/>
        <a:p>
          <a:endParaRPr lang="en-US"/>
        </a:p>
      </dgm:t>
    </dgm:pt>
    <dgm:pt modelId="{2CC46084-BC48-419A-AA1B-A52462AFDA08}" type="sibTrans" cxnId="{927E53AC-AFED-4D5F-893A-C3F6CD395DC3}">
      <dgm:prSet/>
      <dgm:spPr/>
      <dgm:t>
        <a:bodyPr/>
        <a:lstStyle/>
        <a:p>
          <a:endParaRPr lang="en-US"/>
        </a:p>
      </dgm:t>
    </dgm:pt>
    <dgm:pt modelId="{40283AA8-E375-4CE2-BDEA-5B8C606B4382}">
      <dgm:prSet phldrT="[Text]"/>
      <dgm:spPr/>
      <dgm:t>
        <a:bodyPr/>
        <a:lstStyle/>
        <a:p>
          <a:r>
            <a:rPr lang="en-US" dirty="0"/>
            <a:t>Implementation</a:t>
          </a:r>
        </a:p>
      </dgm:t>
    </dgm:pt>
    <dgm:pt modelId="{E46791F2-C8B6-4C6E-A369-FF7665E31B32}" type="parTrans" cxnId="{529D84D4-9C32-49C3-938C-0A688B2CB3AB}">
      <dgm:prSet/>
      <dgm:spPr/>
      <dgm:t>
        <a:bodyPr/>
        <a:lstStyle/>
        <a:p>
          <a:endParaRPr lang="en-US"/>
        </a:p>
      </dgm:t>
    </dgm:pt>
    <dgm:pt modelId="{C790B0CF-1B34-4786-8C4D-D6897FF17B7A}" type="sibTrans" cxnId="{529D84D4-9C32-49C3-938C-0A688B2CB3AB}">
      <dgm:prSet/>
      <dgm:spPr/>
      <dgm:t>
        <a:bodyPr/>
        <a:lstStyle/>
        <a:p>
          <a:endParaRPr lang="en-US"/>
        </a:p>
      </dgm:t>
    </dgm:pt>
    <dgm:pt modelId="{1FB18E7D-B9CD-4EB3-979C-0B2E219B68FD}">
      <dgm:prSet phldrT="[Text]"/>
      <dgm:spPr/>
      <dgm:t>
        <a:bodyPr/>
        <a:lstStyle/>
        <a:p>
          <a:r>
            <a:rPr lang="en-US" dirty="0"/>
            <a:t>Evaluation</a:t>
          </a:r>
        </a:p>
      </dgm:t>
    </dgm:pt>
    <dgm:pt modelId="{9260FF42-DFAB-40CD-A294-C680619B50D5}" type="parTrans" cxnId="{89649C19-D4C0-4006-954F-49C4B3C45877}">
      <dgm:prSet/>
      <dgm:spPr/>
      <dgm:t>
        <a:bodyPr/>
        <a:lstStyle/>
        <a:p>
          <a:endParaRPr lang="en-US"/>
        </a:p>
      </dgm:t>
    </dgm:pt>
    <dgm:pt modelId="{45F1C400-E576-4796-9502-510A3B1CA807}" type="sibTrans" cxnId="{89649C19-D4C0-4006-954F-49C4B3C45877}">
      <dgm:prSet/>
      <dgm:spPr/>
      <dgm:t>
        <a:bodyPr/>
        <a:lstStyle/>
        <a:p>
          <a:endParaRPr lang="en-US"/>
        </a:p>
      </dgm:t>
    </dgm:pt>
    <dgm:pt modelId="{C150D642-D5B4-49B3-8606-F56C0B390B45}" type="pres">
      <dgm:prSet presAssocID="{0EE69A56-586F-4FBF-9456-196573A1ABD1}" presName="cycle" presStyleCnt="0">
        <dgm:presLayoutVars>
          <dgm:dir/>
          <dgm:resizeHandles val="exact"/>
        </dgm:presLayoutVars>
      </dgm:prSet>
      <dgm:spPr/>
    </dgm:pt>
    <dgm:pt modelId="{B8F91ABC-4233-4F18-B9DB-AC51F3949D2A}" type="pres">
      <dgm:prSet presAssocID="{4B4B7B88-8CD0-4FB6-A74A-CDCC234DFB6A}" presName="node" presStyleLbl="node1" presStyleIdx="0" presStyleCnt="5" custScaleX="64689" custScaleY="45039">
        <dgm:presLayoutVars>
          <dgm:bulletEnabled val="1"/>
        </dgm:presLayoutVars>
      </dgm:prSet>
      <dgm:spPr/>
    </dgm:pt>
    <dgm:pt modelId="{2F2CFA62-C51C-4B67-AC91-5552EE733F6E}" type="pres">
      <dgm:prSet presAssocID="{4B4B7B88-8CD0-4FB6-A74A-CDCC234DFB6A}" presName="spNode" presStyleCnt="0"/>
      <dgm:spPr/>
    </dgm:pt>
    <dgm:pt modelId="{CC408025-0A86-409A-86AD-EBB8D3BB116F}" type="pres">
      <dgm:prSet presAssocID="{49DF4446-7C50-4453-A72A-01AACBC5B640}" presName="sibTrans" presStyleLbl="sibTrans1D1" presStyleIdx="0" presStyleCnt="5"/>
      <dgm:spPr/>
    </dgm:pt>
    <dgm:pt modelId="{F58B5B8C-9A5D-4511-AE4A-F5FEF9922C0F}" type="pres">
      <dgm:prSet presAssocID="{11BDD939-E36B-41B6-8070-86636DF620BD}" presName="node" presStyleLbl="node1" presStyleIdx="1" presStyleCnt="5" custScaleY="31507">
        <dgm:presLayoutVars>
          <dgm:bulletEnabled val="1"/>
        </dgm:presLayoutVars>
      </dgm:prSet>
      <dgm:spPr/>
    </dgm:pt>
    <dgm:pt modelId="{4C1BC9D8-9FCE-422F-8569-F97CCD49B398}" type="pres">
      <dgm:prSet presAssocID="{11BDD939-E36B-41B6-8070-86636DF620BD}" presName="spNode" presStyleCnt="0"/>
      <dgm:spPr/>
    </dgm:pt>
    <dgm:pt modelId="{E6976BB3-30E7-4B1C-BCF9-7D8222866239}" type="pres">
      <dgm:prSet presAssocID="{A685C16B-6C9E-4978-9FAE-5358A805436E}" presName="sibTrans" presStyleLbl="sibTrans1D1" presStyleIdx="1" presStyleCnt="5"/>
      <dgm:spPr/>
    </dgm:pt>
    <dgm:pt modelId="{ABAB379F-BC9D-4F7F-97C6-E8DD0B4A39C2}" type="pres">
      <dgm:prSet presAssocID="{F8A921E8-5118-4903-B9CE-2A82E0E619AB}" presName="node" presStyleLbl="node1" presStyleIdx="2" presStyleCnt="5" custScaleY="41694">
        <dgm:presLayoutVars>
          <dgm:bulletEnabled val="1"/>
        </dgm:presLayoutVars>
      </dgm:prSet>
      <dgm:spPr/>
    </dgm:pt>
    <dgm:pt modelId="{1B30DF95-FA64-4DE6-8B25-ABD0CE6F30F6}" type="pres">
      <dgm:prSet presAssocID="{F8A921E8-5118-4903-B9CE-2A82E0E619AB}" presName="spNode" presStyleCnt="0"/>
      <dgm:spPr/>
    </dgm:pt>
    <dgm:pt modelId="{CCA91D12-4A2A-40EF-BFD5-7D21FF4010F3}" type="pres">
      <dgm:prSet presAssocID="{2CC46084-BC48-419A-AA1B-A52462AFDA08}" presName="sibTrans" presStyleLbl="sibTrans1D1" presStyleIdx="2" presStyleCnt="5"/>
      <dgm:spPr/>
    </dgm:pt>
    <dgm:pt modelId="{956DE75E-C91D-40EE-9C50-572B2DBBC814}" type="pres">
      <dgm:prSet presAssocID="{40283AA8-E375-4CE2-BDEA-5B8C606B4382}" presName="node" presStyleLbl="node1" presStyleIdx="3" presStyleCnt="5" custScaleY="41693">
        <dgm:presLayoutVars>
          <dgm:bulletEnabled val="1"/>
        </dgm:presLayoutVars>
      </dgm:prSet>
      <dgm:spPr/>
    </dgm:pt>
    <dgm:pt modelId="{24B4572B-D110-4A2B-B361-F6D1B52D1B31}" type="pres">
      <dgm:prSet presAssocID="{40283AA8-E375-4CE2-BDEA-5B8C606B4382}" presName="spNode" presStyleCnt="0"/>
      <dgm:spPr/>
    </dgm:pt>
    <dgm:pt modelId="{98712297-8D07-4920-8469-DA9F7FB9FEFC}" type="pres">
      <dgm:prSet presAssocID="{C790B0CF-1B34-4786-8C4D-D6897FF17B7A}" presName="sibTrans" presStyleLbl="sibTrans1D1" presStyleIdx="3" presStyleCnt="5"/>
      <dgm:spPr/>
    </dgm:pt>
    <dgm:pt modelId="{29F0610D-DD12-4ADE-84BE-E47BCBE08583}" type="pres">
      <dgm:prSet presAssocID="{1FB18E7D-B9CD-4EB3-979C-0B2E219B68FD}" presName="node" presStyleLbl="node1" presStyleIdx="4" presStyleCnt="5" custScaleX="84780" custScaleY="31507">
        <dgm:presLayoutVars>
          <dgm:bulletEnabled val="1"/>
        </dgm:presLayoutVars>
      </dgm:prSet>
      <dgm:spPr/>
    </dgm:pt>
    <dgm:pt modelId="{159C772B-A66D-46FF-942B-6802B85B5F81}" type="pres">
      <dgm:prSet presAssocID="{1FB18E7D-B9CD-4EB3-979C-0B2E219B68FD}" presName="spNode" presStyleCnt="0"/>
      <dgm:spPr/>
    </dgm:pt>
    <dgm:pt modelId="{5512DD07-CDBD-43CC-9D9D-217EE629AFC4}" type="pres">
      <dgm:prSet presAssocID="{45F1C400-E576-4796-9502-510A3B1CA807}" presName="sibTrans" presStyleLbl="sibTrans1D1" presStyleIdx="4" presStyleCnt="5"/>
      <dgm:spPr/>
    </dgm:pt>
  </dgm:ptLst>
  <dgm:cxnLst>
    <dgm:cxn modelId="{0F98F504-1A30-49EC-9252-004FB68971A5}" type="presOf" srcId="{A685C16B-6C9E-4978-9FAE-5358A805436E}" destId="{E6976BB3-30E7-4B1C-BCF9-7D8222866239}" srcOrd="0" destOrd="0" presId="urn:microsoft.com/office/officeart/2005/8/layout/cycle5"/>
    <dgm:cxn modelId="{89649C19-D4C0-4006-954F-49C4B3C45877}" srcId="{0EE69A56-586F-4FBF-9456-196573A1ABD1}" destId="{1FB18E7D-B9CD-4EB3-979C-0B2E219B68FD}" srcOrd="4" destOrd="0" parTransId="{9260FF42-DFAB-40CD-A294-C680619B50D5}" sibTransId="{45F1C400-E576-4796-9502-510A3B1CA807}"/>
    <dgm:cxn modelId="{48946B25-614C-41B2-89A9-05D14A10C993}" srcId="{0EE69A56-586F-4FBF-9456-196573A1ABD1}" destId="{4B4B7B88-8CD0-4FB6-A74A-CDCC234DFB6A}" srcOrd="0" destOrd="0" parTransId="{A63471E6-AA3C-4F7C-A22E-3FD09DAA642E}" sibTransId="{49DF4446-7C50-4453-A72A-01AACBC5B640}"/>
    <dgm:cxn modelId="{86FBAF33-1A68-4EFC-AC44-67A7E7754CD4}" type="presOf" srcId="{11BDD939-E36B-41B6-8070-86636DF620BD}" destId="{F58B5B8C-9A5D-4511-AE4A-F5FEF9922C0F}" srcOrd="0" destOrd="0" presId="urn:microsoft.com/office/officeart/2005/8/layout/cycle5"/>
    <dgm:cxn modelId="{C64EEF4B-C7B1-44FA-8A8E-F47301BC7CE7}" type="presOf" srcId="{40283AA8-E375-4CE2-BDEA-5B8C606B4382}" destId="{956DE75E-C91D-40EE-9C50-572B2DBBC814}" srcOrd="0" destOrd="0" presId="urn:microsoft.com/office/officeart/2005/8/layout/cycle5"/>
    <dgm:cxn modelId="{F87F0255-1A2C-46B5-804C-91BA92BCE372}" type="presOf" srcId="{C790B0CF-1B34-4786-8C4D-D6897FF17B7A}" destId="{98712297-8D07-4920-8469-DA9F7FB9FEFC}" srcOrd="0" destOrd="0" presId="urn:microsoft.com/office/officeart/2005/8/layout/cycle5"/>
    <dgm:cxn modelId="{11129778-14EE-46B2-AB4C-A169A6A55CA0}" type="presOf" srcId="{49DF4446-7C50-4453-A72A-01AACBC5B640}" destId="{CC408025-0A86-409A-86AD-EBB8D3BB116F}" srcOrd="0" destOrd="0" presId="urn:microsoft.com/office/officeart/2005/8/layout/cycle5"/>
    <dgm:cxn modelId="{19624580-E8E4-47FF-91A6-40C4AB68FAB9}" type="presOf" srcId="{45F1C400-E576-4796-9502-510A3B1CA807}" destId="{5512DD07-CDBD-43CC-9D9D-217EE629AFC4}" srcOrd="0" destOrd="0" presId="urn:microsoft.com/office/officeart/2005/8/layout/cycle5"/>
    <dgm:cxn modelId="{B1E3CA99-E6A5-4EAE-98C9-0B6F76411F17}" type="presOf" srcId="{2CC46084-BC48-419A-AA1B-A52462AFDA08}" destId="{CCA91D12-4A2A-40EF-BFD5-7D21FF4010F3}" srcOrd="0" destOrd="0" presId="urn:microsoft.com/office/officeart/2005/8/layout/cycle5"/>
    <dgm:cxn modelId="{E4F14EA3-83B5-40C3-A0B2-17119ACCBE3F}" type="presOf" srcId="{1FB18E7D-B9CD-4EB3-979C-0B2E219B68FD}" destId="{29F0610D-DD12-4ADE-84BE-E47BCBE08583}" srcOrd="0" destOrd="0" presId="urn:microsoft.com/office/officeart/2005/8/layout/cycle5"/>
    <dgm:cxn modelId="{927E53AC-AFED-4D5F-893A-C3F6CD395DC3}" srcId="{0EE69A56-586F-4FBF-9456-196573A1ABD1}" destId="{F8A921E8-5118-4903-B9CE-2A82E0E619AB}" srcOrd="2" destOrd="0" parTransId="{4848AE98-5EC0-464B-9063-1BB96B48C3DA}" sibTransId="{2CC46084-BC48-419A-AA1B-A52462AFDA08}"/>
    <dgm:cxn modelId="{30180DC4-C203-4B8D-926E-FC50D75B47EB}" type="presOf" srcId="{F8A921E8-5118-4903-B9CE-2A82E0E619AB}" destId="{ABAB379F-BC9D-4F7F-97C6-E8DD0B4A39C2}" srcOrd="0" destOrd="0" presId="urn:microsoft.com/office/officeart/2005/8/layout/cycle5"/>
    <dgm:cxn modelId="{A84F17CC-6A78-462B-B401-3AEDE17F007E}" type="presOf" srcId="{0EE69A56-586F-4FBF-9456-196573A1ABD1}" destId="{C150D642-D5B4-49B3-8606-F56C0B390B45}" srcOrd="0" destOrd="0" presId="urn:microsoft.com/office/officeart/2005/8/layout/cycle5"/>
    <dgm:cxn modelId="{529D84D4-9C32-49C3-938C-0A688B2CB3AB}" srcId="{0EE69A56-586F-4FBF-9456-196573A1ABD1}" destId="{40283AA8-E375-4CE2-BDEA-5B8C606B4382}" srcOrd="3" destOrd="0" parTransId="{E46791F2-C8B6-4C6E-A369-FF7665E31B32}" sibTransId="{C790B0CF-1B34-4786-8C4D-D6897FF17B7A}"/>
    <dgm:cxn modelId="{7F67C9D9-8D9C-41CA-B325-ABFC5963556D}" srcId="{0EE69A56-586F-4FBF-9456-196573A1ABD1}" destId="{11BDD939-E36B-41B6-8070-86636DF620BD}" srcOrd="1" destOrd="0" parTransId="{2D74A21F-5A0D-47A0-8F44-DC5E1BA5DBDD}" sibTransId="{A685C16B-6C9E-4978-9FAE-5358A805436E}"/>
    <dgm:cxn modelId="{F1B9C9EF-1E0C-4A8C-A359-5366EA419ED8}" type="presOf" srcId="{4B4B7B88-8CD0-4FB6-A74A-CDCC234DFB6A}" destId="{B8F91ABC-4233-4F18-B9DB-AC51F3949D2A}" srcOrd="0" destOrd="0" presId="urn:microsoft.com/office/officeart/2005/8/layout/cycle5"/>
    <dgm:cxn modelId="{23AEF994-5B30-4013-A2B7-99E031ACD5B9}" type="presParOf" srcId="{C150D642-D5B4-49B3-8606-F56C0B390B45}" destId="{B8F91ABC-4233-4F18-B9DB-AC51F3949D2A}" srcOrd="0" destOrd="0" presId="urn:microsoft.com/office/officeart/2005/8/layout/cycle5"/>
    <dgm:cxn modelId="{04841CE1-FB06-41B9-B7AA-C9CC78342043}" type="presParOf" srcId="{C150D642-D5B4-49B3-8606-F56C0B390B45}" destId="{2F2CFA62-C51C-4B67-AC91-5552EE733F6E}" srcOrd="1" destOrd="0" presId="urn:microsoft.com/office/officeart/2005/8/layout/cycle5"/>
    <dgm:cxn modelId="{46B09409-EEDD-4410-A72C-B50A2D08A4B2}" type="presParOf" srcId="{C150D642-D5B4-49B3-8606-F56C0B390B45}" destId="{CC408025-0A86-409A-86AD-EBB8D3BB116F}" srcOrd="2" destOrd="0" presId="urn:microsoft.com/office/officeart/2005/8/layout/cycle5"/>
    <dgm:cxn modelId="{A73CE33A-9615-43E9-BAA4-552A9563A34C}" type="presParOf" srcId="{C150D642-D5B4-49B3-8606-F56C0B390B45}" destId="{F58B5B8C-9A5D-4511-AE4A-F5FEF9922C0F}" srcOrd="3" destOrd="0" presId="urn:microsoft.com/office/officeart/2005/8/layout/cycle5"/>
    <dgm:cxn modelId="{4D444678-E95D-4F4C-90FA-89159AD1F00B}" type="presParOf" srcId="{C150D642-D5B4-49B3-8606-F56C0B390B45}" destId="{4C1BC9D8-9FCE-422F-8569-F97CCD49B398}" srcOrd="4" destOrd="0" presId="urn:microsoft.com/office/officeart/2005/8/layout/cycle5"/>
    <dgm:cxn modelId="{2B2AB847-46E5-4594-A9BF-3420EABEABC3}" type="presParOf" srcId="{C150D642-D5B4-49B3-8606-F56C0B390B45}" destId="{E6976BB3-30E7-4B1C-BCF9-7D8222866239}" srcOrd="5" destOrd="0" presId="urn:microsoft.com/office/officeart/2005/8/layout/cycle5"/>
    <dgm:cxn modelId="{0B2FF45E-2B39-43C1-BFBD-4FA863B3E844}" type="presParOf" srcId="{C150D642-D5B4-49B3-8606-F56C0B390B45}" destId="{ABAB379F-BC9D-4F7F-97C6-E8DD0B4A39C2}" srcOrd="6" destOrd="0" presId="urn:microsoft.com/office/officeart/2005/8/layout/cycle5"/>
    <dgm:cxn modelId="{0BEB8D97-A31A-412A-97A2-DD1E8D307C8C}" type="presParOf" srcId="{C150D642-D5B4-49B3-8606-F56C0B390B45}" destId="{1B30DF95-FA64-4DE6-8B25-ABD0CE6F30F6}" srcOrd="7" destOrd="0" presId="urn:microsoft.com/office/officeart/2005/8/layout/cycle5"/>
    <dgm:cxn modelId="{4C9B4C09-806B-4CDE-82FD-5BA696D2DB57}" type="presParOf" srcId="{C150D642-D5B4-49B3-8606-F56C0B390B45}" destId="{CCA91D12-4A2A-40EF-BFD5-7D21FF4010F3}" srcOrd="8" destOrd="0" presId="urn:microsoft.com/office/officeart/2005/8/layout/cycle5"/>
    <dgm:cxn modelId="{5B8E3E3A-99F8-4728-A673-70708B705473}" type="presParOf" srcId="{C150D642-D5B4-49B3-8606-F56C0B390B45}" destId="{956DE75E-C91D-40EE-9C50-572B2DBBC814}" srcOrd="9" destOrd="0" presId="urn:microsoft.com/office/officeart/2005/8/layout/cycle5"/>
    <dgm:cxn modelId="{07AB78E5-9216-4CC6-9464-3FCB934106D3}" type="presParOf" srcId="{C150D642-D5B4-49B3-8606-F56C0B390B45}" destId="{24B4572B-D110-4A2B-B361-F6D1B52D1B31}" srcOrd="10" destOrd="0" presId="urn:microsoft.com/office/officeart/2005/8/layout/cycle5"/>
    <dgm:cxn modelId="{B93FFBA4-A4FB-4838-BE53-6A54CD6453DC}" type="presParOf" srcId="{C150D642-D5B4-49B3-8606-F56C0B390B45}" destId="{98712297-8D07-4920-8469-DA9F7FB9FEFC}" srcOrd="11" destOrd="0" presId="urn:microsoft.com/office/officeart/2005/8/layout/cycle5"/>
    <dgm:cxn modelId="{E088B3BE-2B3A-43AD-B134-04B1684AE300}" type="presParOf" srcId="{C150D642-D5B4-49B3-8606-F56C0B390B45}" destId="{29F0610D-DD12-4ADE-84BE-E47BCBE08583}" srcOrd="12" destOrd="0" presId="urn:microsoft.com/office/officeart/2005/8/layout/cycle5"/>
    <dgm:cxn modelId="{D3E45016-6462-43DA-9D09-2A88A9C0A347}" type="presParOf" srcId="{C150D642-D5B4-49B3-8606-F56C0B390B45}" destId="{159C772B-A66D-46FF-942B-6802B85B5F81}" srcOrd="13" destOrd="0" presId="urn:microsoft.com/office/officeart/2005/8/layout/cycle5"/>
    <dgm:cxn modelId="{4EF1FEA9-8AEC-44EB-8B28-091A1DE002DD}" type="presParOf" srcId="{C150D642-D5B4-49B3-8606-F56C0B390B45}" destId="{5512DD07-CDBD-43CC-9D9D-217EE629AFC4}" srcOrd="14"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AF9F3-6067-4F33-969A-8D75516927BE}" type="doc">
      <dgm:prSet loTypeId="urn:microsoft.com/office/officeart/2005/8/layout/cycle6" loCatId="cycle" qsTypeId="urn:microsoft.com/office/officeart/2005/8/quickstyle/3d1" qsCatId="3D" csTypeId="urn:microsoft.com/office/officeart/2005/8/colors/accent1_2" csCatId="accent1" phldr="1"/>
      <dgm:spPr/>
      <dgm:t>
        <a:bodyPr/>
        <a:lstStyle/>
        <a:p>
          <a:endParaRPr lang="en-US"/>
        </a:p>
      </dgm:t>
    </dgm:pt>
    <dgm:pt modelId="{334C5E96-CB07-4115-BBFF-EF6741E8B58F}">
      <dgm:prSet phldrT="[Text]" custT="1"/>
      <dgm:spPr>
        <a:solidFill>
          <a:schemeClr val="accent6"/>
        </a:solidFill>
      </dgm:spPr>
      <dgm:t>
        <a:bodyPr/>
        <a:lstStyle/>
        <a:p>
          <a:r>
            <a:rPr lang="en-US" sz="1800" b="1" dirty="0"/>
            <a:t>Pre-Surgical</a:t>
          </a:r>
          <a:r>
            <a:rPr lang="en-US" sz="3000" b="1" dirty="0"/>
            <a:t> </a:t>
          </a:r>
          <a:r>
            <a:rPr lang="en-US" sz="1800" b="1" dirty="0"/>
            <a:t>Counseling and Education</a:t>
          </a:r>
        </a:p>
      </dgm:t>
    </dgm:pt>
    <dgm:pt modelId="{B8D5950B-2EC9-42A1-BC24-8C36DF915A2D}" type="parTrans" cxnId="{352ACEA9-06B3-4EFB-85B0-C3E7D514C334}">
      <dgm:prSet/>
      <dgm:spPr/>
      <dgm:t>
        <a:bodyPr/>
        <a:lstStyle/>
        <a:p>
          <a:endParaRPr lang="en-US"/>
        </a:p>
      </dgm:t>
    </dgm:pt>
    <dgm:pt modelId="{D6E12C94-CBD6-46DE-8384-15933DFD78F1}" type="sibTrans" cxnId="{352ACEA9-06B3-4EFB-85B0-C3E7D514C334}">
      <dgm:prSet/>
      <dgm:spPr/>
      <dgm:t>
        <a:bodyPr/>
        <a:lstStyle/>
        <a:p>
          <a:endParaRPr lang="en-US"/>
        </a:p>
      </dgm:t>
    </dgm:pt>
    <dgm:pt modelId="{2E699334-A196-4D5B-A7FC-95ADD8CA3731}">
      <dgm:prSet phldrT="[Text]" custT="1"/>
      <dgm:spPr>
        <a:solidFill>
          <a:schemeClr val="accent5"/>
        </a:solidFill>
      </dgm:spPr>
      <dgm:t>
        <a:bodyPr/>
        <a:lstStyle/>
        <a:p>
          <a:r>
            <a:rPr lang="en-US" sz="1800" b="1" dirty="0"/>
            <a:t>Pre-Surgical Conditioning and Readiness</a:t>
          </a:r>
        </a:p>
      </dgm:t>
    </dgm:pt>
    <dgm:pt modelId="{1ACFB7DE-94D1-44A2-855F-C92B4AD6AA70}" type="parTrans" cxnId="{AA3CDBD6-5E63-436D-A3DE-E19172DBEB07}">
      <dgm:prSet/>
      <dgm:spPr/>
      <dgm:t>
        <a:bodyPr/>
        <a:lstStyle/>
        <a:p>
          <a:endParaRPr lang="en-US"/>
        </a:p>
      </dgm:t>
    </dgm:pt>
    <dgm:pt modelId="{E6A6D913-3B1B-44EF-B05D-410E9338E0EB}" type="sibTrans" cxnId="{AA3CDBD6-5E63-436D-A3DE-E19172DBEB07}">
      <dgm:prSet/>
      <dgm:spPr/>
      <dgm:t>
        <a:bodyPr/>
        <a:lstStyle/>
        <a:p>
          <a:endParaRPr lang="en-US"/>
        </a:p>
      </dgm:t>
    </dgm:pt>
    <dgm:pt modelId="{9D1C8B0B-D581-4252-B024-A0A46A6CEC2F}">
      <dgm:prSet phldrT="[Text]" custT="1"/>
      <dgm:spPr>
        <a:solidFill>
          <a:schemeClr val="accent4"/>
        </a:solidFill>
      </dgm:spPr>
      <dgm:t>
        <a:bodyPr/>
        <a:lstStyle/>
        <a:p>
          <a:r>
            <a:rPr lang="en-US" sz="1800" b="1" dirty="0"/>
            <a:t>Pre-Surgical Preparation</a:t>
          </a:r>
        </a:p>
      </dgm:t>
    </dgm:pt>
    <dgm:pt modelId="{C909D0FA-3247-4E40-A12E-40765ED1A651}" type="parTrans" cxnId="{1352E254-7684-4E97-B63D-8B0C06588A4D}">
      <dgm:prSet/>
      <dgm:spPr/>
      <dgm:t>
        <a:bodyPr/>
        <a:lstStyle/>
        <a:p>
          <a:endParaRPr lang="en-US"/>
        </a:p>
      </dgm:t>
    </dgm:pt>
    <dgm:pt modelId="{593A01B6-FA46-4D86-AB31-A0B00A1B151B}" type="sibTrans" cxnId="{1352E254-7684-4E97-B63D-8B0C06588A4D}">
      <dgm:prSet/>
      <dgm:spPr/>
      <dgm:t>
        <a:bodyPr/>
        <a:lstStyle/>
        <a:p>
          <a:endParaRPr lang="en-US"/>
        </a:p>
      </dgm:t>
    </dgm:pt>
    <dgm:pt modelId="{2D498994-BCCD-41BF-8005-4EE622ED453B}">
      <dgm:prSet phldrT="[Text]" custT="1"/>
      <dgm:spPr>
        <a:solidFill>
          <a:schemeClr val="accent3"/>
        </a:solidFill>
        <a:ln>
          <a:noFill/>
        </a:ln>
      </dgm:spPr>
      <dgm:t>
        <a:bodyPr/>
        <a:lstStyle/>
        <a:p>
          <a:r>
            <a:rPr lang="en-US" sz="1800" b="1" dirty="0"/>
            <a:t>Intraoperative Efficiency</a:t>
          </a:r>
        </a:p>
      </dgm:t>
    </dgm:pt>
    <dgm:pt modelId="{5687C0E5-4797-4F06-A16F-C2869702EDA1}" type="parTrans" cxnId="{A7684828-CF29-43ED-854C-8A3012E3FE8D}">
      <dgm:prSet/>
      <dgm:spPr/>
      <dgm:t>
        <a:bodyPr/>
        <a:lstStyle/>
        <a:p>
          <a:endParaRPr lang="en-US"/>
        </a:p>
      </dgm:t>
    </dgm:pt>
    <dgm:pt modelId="{1663593D-3630-4816-A08B-323706C1681D}" type="sibTrans" cxnId="{A7684828-CF29-43ED-854C-8A3012E3FE8D}">
      <dgm:prSet/>
      <dgm:spPr/>
      <dgm:t>
        <a:bodyPr/>
        <a:lstStyle/>
        <a:p>
          <a:endParaRPr lang="en-US"/>
        </a:p>
      </dgm:t>
    </dgm:pt>
    <dgm:pt modelId="{17AA9F2F-790B-41AA-8756-EA3E902B7F5E}">
      <dgm:prSet phldrT="[Text]" custT="1"/>
      <dgm:spPr>
        <a:solidFill>
          <a:schemeClr val="accent2"/>
        </a:solidFill>
        <a:ln>
          <a:noFill/>
        </a:ln>
      </dgm:spPr>
      <dgm:t>
        <a:bodyPr/>
        <a:lstStyle/>
        <a:p>
          <a:r>
            <a:rPr lang="en-US" sz="1800" b="1" dirty="0"/>
            <a:t>Targeted Postoperative Interventions</a:t>
          </a:r>
        </a:p>
      </dgm:t>
    </dgm:pt>
    <dgm:pt modelId="{4AEFA364-4B83-45C5-982B-FF6E9E150F5F}" type="parTrans" cxnId="{2F081D78-E9C1-4ED2-B0E6-0899734072C1}">
      <dgm:prSet/>
      <dgm:spPr/>
      <dgm:t>
        <a:bodyPr/>
        <a:lstStyle/>
        <a:p>
          <a:endParaRPr lang="en-US"/>
        </a:p>
      </dgm:t>
    </dgm:pt>
    <dgm:pt modelId="{4ACA6D3E-F23B-48FF-84F5-16C462F96793}" type="sibTrans" cxnId="{2F081D78-E9C1-4ED2-B0E6-0899734072C1}">
      <dgm:prSet/>
      <dgm:spPr/>
      <dgm:t>
        <a:bodyPr/>
        <a:lstStyle/>
        <a:p>
          <a:endParaRPr lang="en-US"/>
        </a:p>
      </dgm:t>
    </dgm:pt>
    <dgm:pt modelId="{206DD02F-FA91-47C0-89DF-D2D71B3E7C8B}">
      <dgm:prSet phldrT="[Text]" custT="1"/>
      <dgm:spPr>
        <a:solidFill>
          <a:schemeClr val="accent1"/>
        </a:solidFill>
      </dgm:spPr>
      <dgm:t>
        <a:bodyPr/>
        <a:lstStyle/>
        <a:p>
          <a:pPr algn="ctr"/>
          <a:r>
            <a:rPr lang="en-US" sz="1800" b="1" dirty="0"/>
            <a:t>Patient Feedback and Outcomes Reporting and Analysis</a:t>
          </a:r>
        </a:p>
      </dgm:t>
    </dgm:pt>
    <dgm:pt modelId="{0C540228-16DC-4506-B8C2-E54EFC49E3E9}" type="parTrans" cxnId="{FCC4390B-46FF-40A4-A42E-AFF46CD9FA2D}">
      <dgm:prSet/>
      <dgm:spPr/>
      <dgm:t>
        <a:bodyPr/>
        <a:lstStyle/>
        <a:p>
          <a:endParaRPr lang="en-US"/>
        </a:p>
      </dgm:t>
    </dgm:pt>
    <dgm:pt modelId="{1AAAD37F-D519-4C6E-8D2B-DBA7F6BAD3F8}" type="sibTrans" cxnId="{FCC4390B-46FF-40A4-A42E-AFF46CD9FA2D}">
      <dgm:prSet/>
      <dgm:spPr/>
      <dgm:t>
        <a:bodyPr/>
        <a:lstStyle/>
        <a:p>
          <a:endParaRPr lang="en-US"/>
        </a:p>
      </dgm:t>
    </dgm:pt>
    <dgm:pt modelId="{54FEFDD6-0075-483D-8F0A-94BAE8D9FA8B}" type="pres">
      <dgm:prSet presAssocID="{670AF9F3-6067-4F33-969A-8D75516927BE}" presName="cycle" presStyleCnt="0">
        <dgm:presLayoutVars>
          <dgm:dir/>
          <dgm:resizeHandles val="exact"/>
        </dgm:presLayoutVars>
      </dgm:prSet>
      <dgm:spPr/>
    </dgm:pt>
    <dgm:pt modelId="{B55FD5CE-BCC4-4003-ACDE-7369843EC59B}" type="pres">
      <dgm:prSet presAssocID="{334C5E96-CB07-4115-BBFF-EF6741E8B58F}" presName="node" presStyleLbl="node1" presStyleIdx="0" presStyleCnt="6" custScaleX="128514" custScaleY="155980">
        <dgm:presLayoutVars>
          <dgm:bulletEnabled val="1"/>
        </dgm:presLayoutVars>
      </dgm:prSet>
      <dgm:spPr/>
    </dgm:pt>
    <dgm:pt modelId="{7FE9A1BE-EC21-43F0-A2F1-A03B35D8026A}" type="pres">
      <dgm:prSet presAssocID="{334C5E96-CB07-4115-BBFF-EF6741E8B58F}" presName="spNode" presStyleCnt="0"/>
      <dgm:spPr/>
    </dgm:pt>
    <dgm:pt modelId="{B5FE4B2D-676E-4C2D-A76B-7F0589F9A80A}" type="pres">
      <dgm:prSet presAssocID="{D6E12C94-CBD6-46DE-8384-15933DFD78F1}" presName="sibTrans" presStyleLbl="sibTrans1D1" presStyleIdx="0" presStyleCnt="6"/>
      <dgm:spPr/>
    </dgm:pt>
    <dgm:pt modelId="{35A2C624-6814-4F0F-BB38-8BE69D2D8B06}" type="pres">
      <dgm:prSet presAssocID="{2E699334-A196-4D5B-A7FC-95ADD8CA3731}" presName="node" presStyleLbl="node1" presStyleIdx="1" presStyleCnt="6" custScaleX="127319" custScaleY="167329" custRadScaleRad="98735" custRadScaleInc="13016">
        <dgm:presLayoutVars>
          <dgm:bulletEnabled val="1"/>
        </dgm:presLayoutVars>
      </dgm:prSet>
      <dgm:spPr/>
    </dgm:pt>
    <dgm:pt modelId="{0C75F2FE-DBD9-4546-96FD-060A74A3DF98}" type="pres">
      <dgm:prSet presAssocID="{2E699334-A196-4D5B-A7FC-95ADD8CA3731}" presName="spNode" presStyleCnt="0"/>
      <dgm:spPr/>
    </dgm:pt>
    <dgm:pt modelId="{99B8200B-D544-46B7-993C-49F632332777}" type="pres">
      <dgm:prSet presAssocID="{E6A6D913-3B1B-44EF-B05D-410E9338E0EB}" presName="sibTrans" presStyleLbl="sibTrans1D1" presStyleIdx="1" presStyleCnt="6"/>
      <dgm:spPr/>
    </dgm:pt>
    <dgm:pt modelId="{72F09DD7-ADAB-4C33-ABEF-01104E68744D}" type="pres">
      <dgm:prSet presAssocID="{9D1C8B0B-D581-4252-B024-A0A46A6CEC2F}" presName="node" presStyleLbl="node1" presStyleIdx="2" presStyleCnt="6" custScaleX="129480" custScaleY="169523" custRadScaleRad="98376" custRadScaleInc="-10586">
        <dgm:presLayoutVars>
          <dgm:bulletEnabled val="1"/>
        </dgm:presLayoutVars>
      </dgm:prSet>
      <dgm:spPr/>
    </dgm:pt>
    <dgm:pt modelId="{B4106EF3-1734-4734-8915-43AFE2347C18}" type="pres">
      <dgm:prSet presAssocID="{9D1C8B0B-D581-4252-B024-A0A46A6CEC2F}" presName="spNode" presStyleCnt="0"/>
      <dgm:spPr/>
    </dgm:pt>
    <dgm:pt modelId="{C2AEA1AD-AED4-41E5-9A28-9011103CEC12}" type="pres">
      <dgm:prSet presAssocID="{593A01B6-FA46-4D86-AB31-A0B00A1B151B}" presName="sibTrans" presStyleLbl="sibTrans1D1" presStyleIdx="2" presStyleCnt="6"/>
      <dgm:spPr/>
    </dgm:pt>
    <dgm:pt modelId="{5274AD8E-9EB1-4C07-9CC2-49B54FD9E003}" type="pres">
      <dgm:prSet presAssocID="{2D498994-BCCD-41BF-8005-4EE622ED453B}" presName="node" presStyleLbl="node1" presStyleIdx="3" presStyleCnt="6" custScaleX="130815" custScaleY="152287" custRadScaleRad="102273" custRadScaleInc="7000">
        <dgm:presLayoutVars>
          <dgm:bulletEnabled val="1"/>
        </dgm:presLayoutVars>
      </dgm:prSet>
      <dgm:spPr/>
    </dgm:pt>
    <dgm:pt modelId="{C17F2494-8E3A-47B7-8EF9-0DA38178D20F}" type="pres">
      <dgm:prSet presAssocID="{2D498994-BCCD-41BF-8005-4EE622ED453B}" presName="spNode" presStyleCnt="0"/>
      <dgm:spPr/>
    </dgm:pt>
    <dgm:pt modelId="{71913BB7-469F-498A-9AF0-A01D7D2292F9}" type="pres">
      <dgm:prSet presAssocID="{1663593D-3630-4816-A08B-323706C1681D}" presName="sibTrans" presStyleLbl="sibTrans1D1" presStyleIdx="3" presStyleCnt="6"/>
      <dgm:spPr/>
    </dgm:pt>
    <dgm:pt modelId="{925E714B-B477-48F8-AF86-8A8F00042E38}" type="pres">
      <dgm:prSet presAssocID="{17AA9F2F-790B-41AA-8756-EA3E902B7F5E}" presName="node" presStyleLbl="node1" presStyleIdx="4" presStyleCnt="6" custScaleX="132818" custScaleY="164128" custRadScaleRad="102412" custRadScaleInc="13151">
        <dgm:presLayoutVars>
          <dgm:bulletEnabled val="1"/>
        </dgm:presLayoutVars>
      </dgm:prSet>
      <dgm:spPr/>
    </dgm:pt>
    <dgm:pt modelId="{8EDAFF2F-04EA-4613-93FD-31EDAC5F7141}" type="pres">
      <dgm:prSet presAssocID="{17AA9F2F-790B-41AA-8756-EA3E902B7F5E}" presName="spNode" presStyleCnt="0"/>
      <dgm:spPr/>
    </dgm:pt>
    <dgm:pt modelId="{6F71BD1E-1AB6-4E30-AA79-33C61E492C0E}" type="pres">
      <dgm:prSet presAssocID="{4ACA6D3E-F23B-48FF-84F5-16C462F96793}" presName="sibTrans" presStyleLbl="sibTrans1D1" presStyleIdx="4" presStyleCnt="6"/>
      <dgm:spPr/>
    </dgm:pt>
    <dgm:pt modelId="{3ED604B7-A981-4BD9-BC2F-C15F1F573CD5}" type="pres">
      <dgm:prSet presAssocID="{206DD02F-FA91-47C0-89DF-D2D71B3E7C8B}" presName="node" presStyleLbl="node1" presStyleIdx="5" presStyleCnt="6" custScaleX="132818" custScaleY="169359" custRadScaleRad="101858" custRadScaleInc="-16195">
        <dgm:presLayoutVars>
          <dgm:bulletEnabled val="1"/>
        </dgm:presLayoutVars>
      </dgm:prSet>
      <dgm:spPr/>
    </dgm:pt>
    <dgm:pt modelId="{3B061B05-F002-4BB1-98F4-9FD72C5FB249}" type="pres">
      <dgm:prSet presAssocID="{206DD02F-FA91-47C0-89DF-D2D71B3E7C8B}" presName="spNode" presStyleCnt="0"/>
      <dgm:spPr/>
    </dgm:pt>
    <dgm:pt modelId="{9206AF04-03A2-4641-B3E0-A3E8ABC38251}" type="pres">
      <dgm:prSet presAssocID="{1AAAD37F-D519-4C6E-8D2B-DBA7F6BAD3F8}" presName="sibTrans" presStyleLbl="sibTrans1D1" presStyleIdx="5" presStyleCnt="6"/>
      <dgm:spPr/>
    </dgm:pt>
  </dgm:ptLst>
  <dgm:cxnLst>
    <dgm:cxn modelId="{FCC4390B-46FF-40A4-A42E-AFF46CD9FA2D}" srcId="{670AF9F3-6067-4F33-969A-8D75516927BE}" destId="{206DD02F-FA91-47C0-89DF-D2D71B3E7C8B}" srcOrd="5" destOrd="0" parTransId="{0C540228-16DC-4506-B8C2-E54EFC49E3E9}" sibTransId="{1AAAD37F-D519-4C6E-8D2B-DBA7F6BAD3F8}"/>
    <dgm:cxn modelId="{A7684828-CF29-43ED-854C-8A3012E3FE8D}" srcId="{670AF9F3-6067-4F33-969A-8D75516927BE}" destId="{2D498994-BCCD-41BF-8005-4EE622ED453B}" srcOrd="3" destOrd="0" parTransId="{5687C0E5-4797-4F06-A16F-C2869702EDA1}" sibTransId="{1663593D-3630-4816-A08B-323706C1681D}"/>
    <dgm:cxn modelId="{49860633-6C1C-4E3E-B636-859C05EBD00C}" type="presOf" srcId="{1663593D-3630-4816-A08B-323706C1681D}" destId="{71913BB7-469F-498A-9AF0-A01D7D2292F9}" srcOrd="0" destOrd="0" presId="urn:microsoft.com/office/officeart/2005/8/layout/cycle6"/>
    <dgm:cxn modelId="{F1EC2635-6B3D-49B7-940F-9E2B64FB1D40}" type="presOf" srcId="{670AF9F3-6067-4F33-969A-8D75516927BE}" destId="{54FEFDD6-0075-483D-8F0A-94BAE8D9FA8B}" srcOrd="0" destOrd="0" presId="urn:microsoft.com/office/officeart/2005/8/layout/cycle6"/>
    <dgm:cxn modelId="{13CAC242-2C35-4B28-930B-EE992EFC60CF}" type="presOf" srcId="{D6E12C94-CBD6-46DE-8384-15933DFD78F1}" destId="{B5FE4B2D-676E-4C2D-A76B-7F0589F9A80A}" srcOrd="0" destOrd="0" presId="urn:microsoft.com/office/officeart/2005/8/layout/cycle6"/>
    <dgm:cxn modelId="{60EB5E4E-DC79-448A-A71B-9A17D4AAB70D}" type="presOf" srcId="{2D498994-BCCD-41BF-8005-4EE622ED453B}" destId="{5274AD8E-9EB1-4C07-9CC2-49B54FD9E003}" srcOrd="0" destOrd="0" presId="urn:microsoft.com/office/officeart/2005/8/layout/cycle6"/>
    <dgm:cxn modelId="{1352E254-7684-4E97-B63D-8B0C06588A4D}" srcId="{670AF9F3-6067-4F33-969A-8D75516927BE}" destId="{9D1C8B0B-D581-4252-B024-A0A46A6CEC2F}" srcOrd="2" destOrd="0" parTransId="{C909D0FA-3247-4E40-A12E-40765ED1A651}" sibTransId="{593A01B6-FA46-4D86-AB31-A0B00A1B151B}"/>
    <dgm:cxn modelId="{4BF5645A-2FD3-4E53-AA29-40EDE62DC72D}" type="presOf" srcId="{1AAAD37F-D519-4C6E-8D2B-DBA7F6BAD3F8}" destId="{9206AF04-03A2-4641-B3E0-A3E8ABC38251}" srcOrd="0" destOrd="0" presId="urn:microsoft.com/office/officeart/2005/8/layout/cycle6"/>
    <dgm:cxn modelId="{746DCD6D-DA5C-41F7-B962-7C44257410EC}" type="presOf" srcId="{17AA9F2F-790B-41AA-8756-EA3E902B7F5E}" destId="{925E714B-B477-48F8-AF86-8A8F00042E38}" srcOrd="0" destOrd="0" presId="urn:microsoft.com/office/officeart/2005/8/layout/cycle6"/>
    <dgm:cxn modelId="{2F081D78-E9C1-4ED2-B0E6-0899734072C1}" srcId="{670AF9F3-6067-4F33-969A-8D75516927BE}" destId="{17AA9F2F-790B-41AA-8756-EA3E902B7F5E}" srcOrd="4" destOrd="0" parTransId="{4AEFA364-4B83-45C5-982B-FF6E9E150F5F}" sibTransId="{4ACA6D3E-F23B-48FF-84F5-16C462F96793}"/>
    <dgm:cxn modelId="{3BB7D47A-17AD-4B38-BC67-5359ED35BB4A}" type="presOf" srcId="{206DD02F-FA91-47C0-89DF-D2D71B3E7C8B}" destId="{3ED604B7-A981-4BD9-BC2F-C15F1F573CD5}" srcOrd="0" destOrd="0" presId="urn:microsoft.com/office/officeart/2005/8/layout/cycle6"/>
    <dgm:cxn modelId="{D4E4F686-D798-4EEB-9EA9-A5DF55285338}" type="presOf" srcId="{593A01B6-FA46-4D86-AB31-A0B00A1B151B}" destId="{C2AEA1AD-AED4-41E5-9A28-9011103CEC12}" srcOrd="0" destOrd="0" presId="urn:microsoft.com/office/officeart/2005/8/layout/cycle6"/>
    <dgm:cxn modelId="{352ACEA9-06B3-4EFB-85B0-C3E7D514C334}" srcId="{670AF9F3-6067-4F33-969A-8D75516927BE}" destId="{334C5E96-CB07-4115-BBFF-EF6741E8B58F}" srcOrd="0" destOrd="0" parTransId="{B8D5950B-2EC9-42A1-BC24-8C36DF915A2D}" sibTransId="{D6E12C94-CBD6-46DE-8384-15933DFD78F1}"/>
    <dgm:cxn modelId="{102328D1-BA66-4DB5-BD16-22615BD71533}" type="presOf" srcId="{2E699334-A196-4D5B-A7FC-95ADD8CA3731}" destId="{35A2C624-6814-4F0F-BB38-8BE69D2D8B06}" srcOrd="0" destOrd="0" presId="urn:microsoft.com/office/officeart/2005/8/layout/cycle6"/>
    <dgm:cxn modelId="{B8A57FD5-89D8-421C-89DE-61F0F91070DE}" type="presOf" srcId="{9D1C8B0B-D581-4252-B024-A0A46A6CEC2F}" destId="{72F09DD7-ADAB-4C33-ABEF-01104E68744D}" srcOrd="0" destOrd="0" presId="urn:microsoft.com/office/officeart/2005/8/layout/cycle6"/>
    <dgm:cxn modelId="{AA3CDBD6-5E63-436D-A3DE-E19172DBEB07}" srcId="{670AF9F3-6067-4F33-969A-8D75516927BE}" destId="{2E699334-A196-4D5B-A7FC-95ADD8CA3731}" srcOrd="1" destOrd="0" parTransId="{1ACFB7DE-94D1-44A2-855F-C92B4AD6AA70}" sibTransId="{E6A6D913-3B1B-44EF-B05D-410E9338E0EB}"/>
    <dgm:cxn modelId="{5F3D3FD7-F91E-473D-A162-C01480EC0A18}" type="presOf" srcId="{E6A6D913-3B1B-44EF-B05D-410E9338E0EB}" destId="{99B8200B-D544-46B7-993C-49F632332777}" srcOrd="0" destOrd="0" presId="urn:microsoft.com/office/officeart/2005/8/layout/cycle6"/>
    <dgm:cxn modelId="{DC0607DA-15F4-42D7-8260-ADF472EB1BD2}" type="presOf" srcId="{4ACA6D3E-F23B-48FF-84F5-16C462F96793}" destId="{6F71BD1E-1AB6-4E30-AA79-33C61E492C0E}" srcOrd="0" destOrd="0" presId="urn:microsoft.com/office/officeart/2005/8/layout/cycle6"/>
    <dgm:cxn modelId="{69D509F8-CE94-4C85-BE0C-CC5984F4B602}" type="presOf" srcId="{334C5E96-CB07-4115-BBFF-EF6741E8B58F}" destId="{B55FD5CE-BCC4-4003-ACDE-7369843EC59B}" srcOrd="0" destOrd="0" presId="urn:microsoft.com/office/officeart/2005/8/layout/cycle6"/>
    <dgm:cxn modelId="{6931498F-17AB-4EC6-8650-E1CE9D17E7D9}" type="presParOf" srcId="{54FEFDD6-0075-483D-8F0A-94BAE8D9FA8B}" destId="{B55FD5CE-BCC4-4003-ACDE-7369843EC59B}" srcOrd="0" destOrd="0" presId="urn:microsoft.com/office/officeart/2005/8/layout/cycle6"/>
    <dgm:cxn modelId="{6E2215AC-1530-4669-9007-9F457ACF8F63}" type="presParOf" srcId="{54FEFDD6-0075-483D-8F0A-94BAE8D9FA8B}" destId="{7FE9A1BE-EC21-43F0-A2F1-A03B35D8026A}" srcOrd="1" destOrd="0" presId="urn:microsoft.com/office/officeart/2005/8/layout/cycle6"/>
    <dgm:cxn modelId="{E41C88E6-FE52-49FD-8CCB-A5BCEDC98810}" type="presParOf" srcId="{54FEFDD6-0075-483D-8F0A-94BAE8D9FA8B}" destId="{B5FE4B2D-676E-4C2D-A76B-7F0589F9A80A}" srcOrd="2" destOrd="0" presId="urn:microsoft.com/office/officeart/2005/8/layout/cycle6"/>
    <dgm:cxn modelId="{B18627FE-A1F6-4A7D-89FF-584DCA63A15D}" type="presParOf" srcId="{54FEFDD6-0075-483D-8F0A-94BAE8D9FA8B}" destId="{35A2C624-6814-4F0F-BB38-8BE69D2D8B06}" srcOrd="3" destOrd="0" presId="urn:microsoft.com/office/officeart/2005/8/layout/cycle6"/>
    <dgm:cxn modelId="{8B612965-5314-4D3E-9DD7-A7275471E017}" type="presParOf" srcId="{54FEFDD6-0075-483D-8F0A-94BAE8D9FA8B}" destId="{0C75F2FE-DBD9-4546-96FD-060A74A3DF98}" srcOrd="4" destOrd="0" presId="urn:microsoft.com/office/officeart/2005/8/layout/cycle6"/>
    <dgm:cxn modelId="{6B5C01CF-AB81-4D93-B023-5AF326C1524E}" type="presParOf" srcId="{54FEFDD6-0075-483D-8F0A-94BAE8D9FA8B}" destId="{99B8200B-D544-46B7-993C-49F632332777}" srcOrd="5" destOrd="0" presId="urn:microsoft.com/office/officeart/2005/8/layout/cycle6"/>
    <dgm:cxn modelId="{9D25A6CC-3EFB-4DEF-B5E3-4B416E50147F}" type="presParOf" srcId="{54FEFDD6-0075-483D-8F0A-94BAE8D9FA8B}" destId="{72F09DD7-ADAB-4C33-ABEF-01104E68744D}" srcOrd="6" destOrd="0" presId="urn:microsoft.com/office/officeart/2005/8/layout/cycle6"/>
    <dgm:cxn modelId="{521F7661-601C-4F4A-9E66-571D9D93F182}" type="presParOf" srcId="{54FEFDD6-0075-483D-8F0A-94BAE8D9FA8B}" destId="{B4106EF3-1734-4734-8915-43AFE2347C18}" srcOrd="7" destOrd="0" presId="urn:microsoft.com/office/officeart/2005/8/layout/cycle6"/>
    <dgm:cxn modelId="{D72E0227-27A6-466A-9F09-52191AC370AA}" type="presParOf" srcId="{54FEFDD6-0075-483D-8F0A-94BAE8D9FA8B}" destId="{C2AEA1AD-AED4-41E5-9A28-9011103CEC12}" srcOrd="8" destOrd="0" presId="urn:microsoft.com/office/officeart/2005/8/layout/cycle6"/>
    <dgm:cxn modelId="{82E54BBA-F047-4DD1-91E0-D23E5230EDC8}" type="presParOf" srcId="{54FEFDD6-0075-483D-8F0A-94BAE8D9FA8B}" destId="{5274AD8E-9EB1-4C07-9CC2-49B54FD9E003}" srcOrd="9" destOrd="0" presId="urn:microsoft.com/office/officeart/2005/8/layout/cycle6"/>
    <dgm:cxn modelId="{CC82DF48-F29D-449F-8CD4-98F89A8F6FD5}" type="presParOf" srcId="{54FEFDD6-0075-483D-8F0A-94BAE8D9FA8B}" destId="{C17F2494-8E3A-47B7-8EF9-0DA38178D20F}" srcOrd="10" destOrd="0" presId="urn:microsoft.com/office/officeart/2005/8/layout/cycle6"/>
    <dgm:cxn modelId="{37D6C213-247F-4482-9A8C-8A444E4F4CE1}" type="presParOf" srcId="{54FEFDD6-0075-483D-8F0A-94BAE8D9FA8B}" destId="{71913BB7-469F-498A-9AF0-A01D7D2292F9}" srcOrd="11" destOrd="0" presId="urn:microsoft.com/office/officeart/2005/8/layout/cycle6"/>
    <dgm:cxn modelId="{4C7DCE58-695E-4713-B5CC-45CAEFC046C0}" type="presParOf" srcId="{54FEFDD6-0075-483D-8F0A-94BAE8D9FA8B}" destId="{925E714B-B477-48F8-AF86-8A8F00042E38}" srcOrd="12" destOrd="0" presId="urn:microsoft.com/office/officeart/2005/8/layout/cycle6"/>
    <dgm:cxn modelId="{F315E783-16EF-4284-BB01-1E127E774D3D}" type="presParOf" srcId="{54FEFDD6-0075-483D-8F0A-94BAE8D9FA8B}" destId="{8EDAFF2F-04EA-4613-93FD-31EDAC5F7141}" srcOrd="13" destOrd="0" presId="urn:microsoft.com/office/officeart/2005/8/layout/cycle6"/>
    <dgm:cxn modelId="{30853553-F56E-47EF-A289-C033A9B2E9A6}" type="presParOf" srcId="{54FEFDD6-0075-483D-8F0A-94BAE8D9FA8B}" destId="{6F71BD1E-1AB6-4E30-AA79-33C61E492C0E}" srcOrd="14" destOrd="0" presId="urn:microsoft.com/office/officeart/2005/8/layout/cycle6"/>
    <dgm:cxn modelId="{35A119A6-6F7C-4A65-A8EB-1BF0A811BBFE}" type="presParOf" srcId="{54FEFDD6-0075-483D-8F0A-94BAE8D9FA8B}" destId="{3ED604B7-A981-4BD9-BC2F-C15F1F573CD5}" srcOrd="15" destOrd="0" presId="urn:microsoft.com/office/officeart/2005/8/layout/cycle6"/>
    <dgm:cxn modelId="{AA43E40D-DFE2-4E20-BFF9-616773E6F000}" type="presParOf" srcId="{54FEFDD6-0075-483D-8F0A-94BAE8D9FA8B}" destId="{3B061B05-F002-4BB1-98F4-9FD72C5FB249}" srcOrd="16" destOrd="0" presId="urn:microsoft.com/office/officeart/2005/8/layout/cycle6"/>
    <dgm:cxn modelId="{AFB745B2-33EA-4A40-B61F-4C8902EB8BE7}" type="presParOf" srcId="{54FEFDD6-0075-483D-8F0A-94BAE8D9FA8B}" destId="{9206AF04-03A2-4641-B3E0-A3E8ABC38251}"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CCDDD1-F995-4F27-A5BF-8B7935C8CE18}" type="doc">
      <dgm:prSet loTypeId="urn:microsoft.com/office/officeart/2005/8/layout/gear1" loCatId="relationship" qsTypeId="urn:microsoft.com/office/officeart/2005/8/quickstyle/simple5" qsCatId="simple" csTypeId="urn:microsoft.com/office/officeart/2005/8/colors/colorful3" csCatId="colorful" phldr="1"/>
      <dgm:spPr/>
    </dgm:pt>
    <dgm:pt modelId="{06A1CC0D-EBC1-4A42-AE7E-8755E14693BC}">
      <dgm:prSet phldrT="[Text]" custT="1"/>
      <dgm:spPr>
        <a:solidFill>
          <a:srgbClr val="99FF66"/>
        </a:solidFill>
      </dgm:spPr>
      <dgm:t>
        <a:bodyPr/>
        <a:lstStyle/>
        <a:p>
          <a:r>
            <a:rPr lang="en-US" sz="3000" b="1" dirty="0">
              <a:solidFill>
                <a:srgbClr val="0000FF"/>
              </a:solidFill>
            </a:rPr>
            <a:t>Clinical Guidelines</a:t>
          </a:r>
        </a:p>
      </dgm:t>
    </dgm:pt>
    <dgm:pt modelId="{461B64E6-1576-43BE-87ED-3518C89BEEAC}" type="parTrans" cxnId="{21EE0540-712B-4782-A3BE-704349873E53}">
      <dgm:prSet/>
      <dgm:spPr/>
      <dgm:t>
        <a:bodyPr/>
        <a:lstStyle/>
        <a:p>
          <a:endParaRPr lang="en-US"/>
        </a:p>
      </dgm:t>
    </dgm:pt>
    <dgm:pt modelId="{18758885-9549-4219-BB58-5E50F03671E2}" type="sibTrans" cxnId="{21EE0540-712B-4782-A3BE-704349873E53}">
      <dgm:prSet/>
      <dgm:spPr/>
      <dgm:t>
        <a:bodyPr/>
        <a:lstStyle/>
        <a:p>
          <a:endParaRPr lang="en-US"/>
        </a:p>
      </dgm:t>
    </dgm:pt>
    <dgm:pt modelId="{3E6EEB21-2D62-4E90-AAF8-AD95DCDDE029}">
      <dgm:prSet phldrT="[Text]" custT="1"/>
      <dgm:spPr>
        <a:solidFill>
          <a:srgbClr val="66FFCC"/>
        </a:solidFill>
      </dgm:spPr>
      <dgm:t>
        <a:bodyPr/>
        <a:lstStyle/>
        <a:p>
          <a:r>
            <a:rPr lang="en-US" sz="2200" b="1" dirty="0">
              <a:solidFill>
                <a:srgbClr val="0000FF"/>
              </a:solidFill>
            </a:rPr>
            <a:t>Patient Engagement</a:t>
          </a:r>
        </a:p>
      </dgm:t>
    </dgm:pt>
    <dgm:pt modelId="{7CB83C51-7F61-4F02-9B95-160FFFFBE191}" type="parTrans" cxnId="{7D5809F9-4B6E-46C5-B3CD-42034E5584FA}">
      <dgm:prSet/>
      <dgm:spPr/>
      <dgm:t>
        <a:bodyPr/>
        <a:lstStyle/>
        <a:p>
          <a:endParaRPr lang="en-US"/>
        </a:p>
      </dgm:t>
    </dgm:pt>
    <dgm:pt modelId="{AB3A0956-5FC7-4717-B75E-548A089ACC8B}" type="sibTrans" cxnId="{7D5809F9-4B6E-46C5-B3CD-42034E5584FA}">
      <dgm:prSet/>
      <dgm:spPr/>
      <dgm:t>
        <a:bodyPr/>
        <a:lstStyle/>
        <a:p>
          <a:endParaRPr lang="en-US"/>
        </a:p>
      </dgm:t>
    </dgm:pt>
    <dgm:pt modelId="{D8025AE6-826D-4324-B786-181752B63B9E}">
      <dgm:prSet phldrT="[Text]" custT="1"/>
      <dgm:spPr>
        <a:solidFill>
          <a:srgbClr val="CC99FF"/>
        </a:solidFill>
      </dgm:spPr>
      <dgm:t>
        <a:bodyPr/>
        <a:lstStyle/>
        <a:p>
          <a:r>
            <a:rPr lang="en-US" sz="2200" b="1" dirty="0">
              <a:solidFill>
                <a:srgbClr val="0000FF"/>
              </a:solidFill>
            </a:rPr>
            <a:t>Contingency Planning</a:t>
          </a:r>
        </a:p>
      </dgm:t>
    </dgm:pt>
    <dgm:pt modelId="{D07FE1F0-13CD-4493-A43F-A81EBB1CA2BE}" type="parTrans" cxnId="{81F79264-1EF1-4B24-89B9-193952CEC5F2}">
      <dgm:prSet/>
      <dgm:spPr/>
      <dgm:t>
        <a:bodyPr/>
        <a:lstStyle/>
        <a:p>
          <a:endParaRPr lang="en-US"/>
        </a:p>
      </dgm:t>
    </dgm:pt>
    <dgm:pt modelId="{3FEDA11A-E15A-4FD4-BD28-3144072E8848}" type="sibTrans" cxnId="{81F79264-1EF1-4B24-89B9-193952CEC5F2}">
      <dgm:prSet/>
      <dgm:spPr/>
      <dgm:t>
        <a:bodyPr/>
        <a:lstStyle/>
        <a:p>
          <a:endParaRPr lang="en-US"/>
        </a:p>
      </dgm:t>
    </dgm:pt>
    <dgm:pt modelId="{B8720FDC-C81E-426D-8C93-4EA9B08A9D82}" type="pres">
      <dgm:prSet presAssocID="{F7CCDDD1-F995-4F27-A5BF-8B7935C8CE18}" presName="composite" presStyleCnt="0">
        <dgm:presLayoutVars>
          <dgm:chMax val="3"/>
          <dgm:animLvl val="lvl"/>
          <dgm:resizeHandles val="exact"/>
        </dgm:presLayoutVars>
      </dgm:prSet>
      <dgm:spPr/>
    </dgm:pt>
    <dgm:pt modelId="{ED932E63-6E07-48D3-99BF-D7BA6F0CC864}" type="pres">
      <dgm:prSet presAssocID="{06A1CC0D-EBC1-4A42-AE7E-8755E14693BC}" presName="gear1" presStyleLbl="node1" presStyleIdx="0" presStyleCnt="3" custScaleX="110075" custScaleY="100818" custLinFactNeighborX="5491" custLinFactNeighborY="4258">
        <dgm:presLayoutVars>
          <dgm:chMax val="1"/>
          <dgm:bulletEnabled val="1"/>
        </dgm:presLayoutVars>
      </dgm:prSet>
      <dgm:spPr/>
    </dgm:pt>
    <dgm:pt modelId="{9D3AAC01-4D96-4439-AE30-C0DC09091E7A}" type="pres">
      <dgm:prSet presAssocID="{06A1CC0D-EBC1-4A42-AE7E-8755E14693BC}" presName="gear1srcNode" presStyleLbl="node1" presStyleIdx="0" presStyleCnt="3"/>
      <dgm:spPr/>
    </dgm:pt>
    <dgm:pt modelId="{DAA37AC4-1434-429B-B3AF-442C73A55417}" type="pres">
      <dgm:prSet presAssocID="{06A1CC0D-EBC1-4A42-AE7E-8755E14693BC}" presName="gear1dstNode" presStyleLbl="node1" presStyleIdx="0" presStyleCnt="3"/>
      <dgm:spPr/>
    </dgm:pt>
    <dgm:pt modelId="{364D99C5-5413-4712-9E3D-0715EC5628A5}" type="pres">
      <dgm:prSet presAssocID="{3E6EEB21-2D62-4E90-AAF8-AD95DCDDE029}" presName="gear2" presStyleLbl="node1" presStyleIdx="1" presStyleCnt="3" custScaleX="116701" custScaleY="97214">
        <dgm:presLayoutVars>
          <dgm:chMax val="1"/>
          <dgm:bulletEnabled val="1"/>
        </dgm:presLayoutVars>
      </dgm:prSet>
      <dgm:spPr/>
    </dgm:pt>
    <dgm:pt modelId="{500ED000-D87E-4DE5-BBCC-134A8840AA57}" type="pres">
      <dgm:prSet presAssocID="{3E6EEB21-2D62-4E90-AAF8-AD95DCDDE029}" presName="gear2srcNode" presStyleLbl="node1" presStyleIdx="1" presStyleCnt="3"/>
      <dgm:spPr/>
    </dgm:pt>
    <dgm:pt modelId="{BB992F7F-6DB9-40D3-8DED-9589C5C23E8C}" type="pres">
      <dgm:prSet presAssocID="{3E6EEB21-2D62-4E90-AAF8-AD95DCDDE029}" presName="gear2dstNode" presStyleLbl="node1" presStyleIdx="1" presStyleCnt="3"/>
      <dgm:spPr/>
    </dgm:pt>
    <dgm:pt modelId="{0539A922-BF71-4C38-8CBE-1BF58A044DBE}" type="pres">
      <dgm:prSet presAssocID="{D8025AE6-826D-4324-B786-181752B63B9E}" presName="gear3" presStyleLbl="node1" presStyleIdx="2" presStyleCnt="3" custScaleX="112977" custScaleY="105752" custLinFactNeighborX="5494" custLinFactNeighborY="-4758"/>
      <dgm:spPr/>
    </dgm:pt>
    <dgm:pt modelId="{DBAD9BB5-CC22-4E6F-B4F6-BD17CDB8ED1E}" type="pres">
      <dgm:prSet presAssocID="{D8025AE6-826D-4324-B786-181752B63B9E}" presName="gear3tx" presStyleLbl="node1" presStyleIdx="2" presStyleCnt="3">
        <dgm:presLayoutVars>
          <dgm:chMax val="1"/>
          <dgm:bulletEnabled val="1"/>
        </dgm:presLayoutVars>
      </dgm:prSet>
      <dgm:spPr/>
    </dgm:pt>
    <dgm:pt modelId="{98A2E5D8-063B-46D8-A505-A32A6789BC94}" type="pres">
      <dgm:prSet presAssocID="{D8025AE6-826D-4324-B786-181752B63B9E}" presName="gear3srcNode" presStyleLbl="node1" presStyleIdx="2" presStyleCnt="3"/>
      <dgm:spPr/>
    </dgm:pt>
    <dgm:pt modelId="{47840128-7E55-4423-AD65-C1292AF882F7}" type="pres">
      <dgm:prSet presAssocID="{D8025AE6-826D-4324-B786-181752B63B9E}" presName="gear3dstNode" presStyleLbl="node1" presStyleIdx="2" presStyleCnt="3"/>
      <dgm:spPr/>
    </dgm:pt>
    <dgm:pt modelId="{A786252D-8C6E-4F1E-B878-EECBF1CC8A74}" type="pres">
      <dgm:prSet presAssocID="{18758885-9549-4219-BB58-5E50F03671E2}" presName="connector1" presStyleLbl="sibTrans2D1" presStyleIdx="0" presStyleCnt="3"/>
      <dgm:spPr/>
    </dgm:pt>
    <dgm:pt modelId="{9796A77E-A7BD-4897-B65F-78A4182FB430}" type="pres">
      <dgm:prSet presAssocID="{AB3A0956-5FC7-4717-B75E-548A089ACC8B}" presName="connector2" presStyleLbl="sibTrans2D1" presStyleIdx="1" presStyleCnt="3"/>
      <dgm:spPr/>
    </dgm:pt>
    <dgm:pt modelId="{A687A282-18E2-4821-8160-613F59FE9614}" type="pres">
      <dgm:prSet presAssocID="{3FEDA11A-E15A-4FD4-BD28-3144072E8848}" presName="connector3" presStyleLbl="sibTrans2D1" presStyleIdx="2" presStyleCnt="3"/>
      <dgm:spPr/>
    </dgm:pt>
  </dgm:ptLst>
  <dgm:cxnLst>
    <dgm:cxn modelId="{42B1BD09-A3BF-493F-885E-F82AF4A116DA}" type="presOf" srcId="{D8025AE6-826D-4324-B786-181752B63B9E}" destId="{47840128-7E55-4423-AD65-C1292AF882F7}" srcOrd="3" destOrd="0" presId="urn:microsoft.com/office/officeart/2005/8/layout/gear1"/>
    <dgm:cxn modelId="{A18EBA11-6C20-474B-BDAF-4CA6479B8343}" type="presOf" srcId="{F7CCDDD1-F995-4F27-A5BF-8B7935C8CE18}" destId="{B8720FDC-C81E-426D-8C93-4EA9B08A9D82}" srcOrd="0" destOrd="0" presId="urn:microsoft.com/office/officeart/2005/8/layout/gear1"/>
    <dgm:cxn modelId="{3B6C4727-806A-40CE-B58C-C4E195F2E458}" type="presOf" srcId="{18758885-9549-4219-BB58-5E50F03671E2}" destId="{A786252D-8C6E-4F1E-B878-EECBF1CC8A74}" srcOrd="0" destOrd="0" presId="urn:microsoft.com/office/officeart/2005/8/layout/gear1"/>
    <dgm:cxn modelId="{21EE0540-712B-4782-A3BE-704349873E53}" srcId="{F7CCDDD1-F995-4F27-A5BF-8B7935C8CE18}" destId="{06A1CC0D-EBC1-4A42-AE7E-8755E14693BC}" srcOrd="0" destOrd="0" parTransId="{461B64E6-1576-43BE-87ED-3518C89BEEAC}" sibTransId="{18758885-9549-4219-BB58-5E50F03671E2}"/>
    <dgm:cxn modelId="{EA5D5454-1F9F-4625-BFD8-64F5D3431FD7}" type="presOf" srcId="{06A1CC0D-EBC1-4A42-AE7E-8755E14693BC}" destId="{9D3AAC01-4D96-4439-AE30-C0DC09091E7A}" srcOrd="1" destOrd="0" presId="urn:microsoft.com/office/officeart/2005/8/layout/gear1"/>
    <dgm:cxn modelId="{81F79264-1EF1-4B24-89B9-193952CEC5F2}" srcId="{F7CCDDD1-F995-4F27-A5BF-8B7935C8CE18}" destId="{D8025AE6-826D-4324-B786-181752B63B9E}" srcOrd="2" destOrd="0" parTransId="{D07FE1F0-13CD-4493-A43F-A81EBB1CA2BE}" sibTransId="{3FEDA11A-E15A-4FD4-BD28-3144072E8848}"/>
    <dgm:cxn modelId="{BB4CAD6D-A01B-4C73-90F6-56F8B0539581}" type="presOf" srcId="{06A1CC0D-EBC1-4A42-AE7E-8755E14693BC}" destId="{DAA37AC4-1434-429B-B3AF-442C73A55417}" srcOrd="2" destOrd="0" presId="urn:microsoft.com/office/officeart/2005/8/layout/gear1"/>
    <dgm:cxn modelId="{781C986F-94B5-4392-A0B9-D66BCA1BA74C}" type="presOf" srcId="{D8025AE6-826D-4324-B786-181752B63B9E}" destId="{0539A922-BF71-4C38-8CBE-1BF58A044DBE}" srcOrd="0" destOrd="0" presId="urn:microsoft.com/office/officeart/2005/8/layout/gear1"/>
    <dgm:cxn modelId="{1CEF3272-DA97-4DAF-806E-E03FADCF07A6}" type="presOf" srcId="{AB3A0956-5FC7-4717-B75E-548A089ACC8B}" destId="{9796A77E-A7BD-4897-B65F-78A4182FB430}" srcOrd="0" destOrd="0" presId="urn:microsoft.com/office/officeart/2005/8/layout/gear1"/>
    <dgm:cxn modelId="{F28D4F73-DB88-4A97-8014-D3BCE0CBA368}" type="presOf" srcId="{3E6EEB21-2D62-4E90-AAF8-AD95DCDDE029}" destId="{BB992F7F-6DB9-40D3-8DED-9589C5C23E8C}" srcOrd="2" destOrd="0" presId="urn:microsoft.com/office/officeart/2005/8/layout/gear1"/>
    <dgm:cxn modelId="{3754DB7A-7819-42AA-9F48-557351EA4280}" type="presOf" srcId="{3E6EEB21-2D62-4E90-AAF8-AD95DCDDE029}" destId="{364D99C5-5413-4712-9E3D-0715EC5628A5}" srcOrd="0" destOrd="0" presId="urn:microsoft.com/office/officeart/2005/8/layout/gear1"/>
    <dgm:cxn modelId="{FEA105A0-FD0A-4013-B04B-6644AE993F63}" type="presOf" srcId="{06A1CC0D-EBC1-4A42-AE7E-8755E14693BC}" destId="{ED932E63-6E07-48D3-99BF-D7BA6F0CC864}" srcOrd="0" destOrd="0" presId="urn:microsoft.com/office/officeart/2005/8/layout/gear1"/>
    <dgm:cxn modelId="{9FF205A4-A16A-4F08-82C7-30B41BC6B13C}" type="presOf" srcId="{3E6EEB21-2D62-4E90-AAF8-AD95DCDDE029}" destId="{500ED000-D87E-4DE5-BBCC-134A8840AA57}" srcOrd="1" destOrd="0" presId="urn:microsoft.com/office/officeart/2005/8/layout/gear1"/>
    <dgm:cxn modelId="{3E242DA9-E4A6-4A91-B452-A22696B39577}" type="presOf" srcId="{D8025AE6-826D-4324-B786-181752B63B9E}" destId="{98A2E5D8-063B-46D8-A505-A32A6789BC94}" srcOrd="2" destOrd="0" presId="urn:microsoft.com/office/officeart/2005/8/layout/gear1"/>
    <dgm:cxn modelId="{6064FAB3-046C-4662-97E1-33739192B5A0}" type="presOf" srcId="{3FEDA11A-E15A-4FD4-BD28-3144072E8848}" destId="{A687A282-18E2-4821-8160-613F59FE9614}" srcOrd="0" destOrd="0" presId="urn:microsoft.com/office/officeart/2005/8/layout/gear1"/>
    <dgm:cxn modelId="{89DB9BBB-5218-401E-A336-27C470CE9403}" type="presOf" srcId="{D8025AE6-826D-4324-B786-181752B63B9E}" destId="{DBAD9BB5-CC22-4E6F-B4F6-BD17CDB8ED1E}" srcOrd="1" destOrd="0" presId="urn:microsoft.com/office/officeart/2005/8/layout/gear1"/>
    <dgm:cxn modelId="{7D5809F9-4B6E-46C5-B3CD-42034E5584FA}" srcId="{F7CCDDD1-F995-4F27-A5BF-8B7935C8CE18}" destId="{3E6EEB21-2D62-4E90-AAF8-AD95DCDDE029}" srcOrd="1" destOrd="0" parTransId="{7CB83C51-7F61-4F02-9B95-160FFFFBE191}" sibTransId="{AB3A0956-5FC7-4717-B75E-548A089ACC8B}"/>
    <dgm:cxn modelId="{06460958-1C4E-4317-9E0A-54E34D9CCC90}" type="presParOf" srcId="{B8720FDC-C81E-426D-8C93-4EA9B08A9D82}" destId="{ED932E63-6E07-48D3-99BF-D7BA6F0CC864}" srcOrd="0" destOrd="0" presId="urn:microsoft.com/office/officeart/2005/8/layout/gear1"/>
    <dgm:cxn modelId="{78C4441A-D461-41A8-A4DD-83A641D44001}" type="presParOf" srcId="{B8720FDC-C81E-426D-8C93-4EA9B08A9D82}" destId="{9D3AAC01-4D96-4439-AE30-C0DC09091E7A}" srcOrd="1" destOrd="0" presId="urn:microsoft.com/office/officeart/2005/8/layout/gear1"/>
    <dgm:cxn modelId="{34FE224A-AC2E-4D84-B856-EF9F55165F50}" type="presParOf" srcId="{B8720FDC-C81E-426D-8C93-4EA9B08A9D82}" destId="{DAA37AC4-1434-429B-B3AF-442C73A55417}" srcOrd="2" destOrd="0" presId="urn:microsoft.com/office/officeart/2005/8/layout/gear1"/>
    <dgm:cxn modelId="{7CBF5176-192A-4FE3-901F-36D793102C10}" type="presParOf" srcId="{B8720FDC-C81E-426D-8C93-4EA9B08A9D82}" destId="{364D99C5-5413-4712-9E3D-0715EC5628A5}" srcOrd="3" destOrd="0" presId="urn:microsoft.com/office/officeart/2005/8/layout/gear1"/>
    <dgm:cxn modelId="{07D5AB89-B6C7-4B54-9B4D-2F20FAE57A94}" type="presParOf" srcId="{B8720FDC-C81E-426D-8C93-4EA9B08A9D82}" destId="{500ED000-D87E-4DE5-BBCC-134A8840AA57}" srcOrd="4" destOrd="0" presId="urn:microsoft.com/office/officeart/2005/8/layout/gear1"/>
    <dgm:cxn modelId="{8015F0A8-C14D-4474-A32C-0DD8DAEAEA83}" type="presParOf" srcId="{B8720FDC-C81E-426D-8C93-4EA9B08A9D82}" destId="{BB992F7F-6DB9-40D3-8DED-9589C5C23E8C}" srcOrd="5" destOrd="0" presId="urn:microsoft.com/office/officeart/2005/8/layout/gear1"/>
    <dgm:cxn modelId="{C0FEA62D-2266-4737-91BD-0E37DB8C2B9C}" type="presParOf" srcId="{B8720FDC-C81E-426D-8C93-4EA9B08A9D82}" destId="{0539A922-BF71-4C38-8CBE-1BF58A044DBE}" srcOrd="6" destOrd="0" presId="urn:microsoft.com/office/officeart/2005/8/layout/gear1"/>
    <dgm:cxn modelId="{B6691F2E-9254-4CBF-B9B0-7643C452A975}" type="presParOf" srcId="{B8720FDC-C81E-426D-8C93-4EA9B08A9D82}" destId="{DBAD9BB5-CC22-4E6F-B4F6-BD17CDB8ED1E}" srcOrd="7" destOrd="0" presId="urn:microsoft.com/office/officeart/2005/8/layout/gear1"/>
    <dgm:cxn modelId="{BB5B4826-5020-4AD1-B0D2-87845E191862}" type="presParOf" srcId="{B8720FDC-C81E-426D-8C93-4EA9B08A9D82}" destId="{98A2E5D8-063B-46D8-A505-A32A6789BC94}" srcOrd="8" destOrd="0" presId="urn:microsoft.com/office/officeart/2005/8/layout/gear1"/>
    <dgm:cxn modelId="{4B5AA109-1E0A-463E-A95F-E556D010DD64}" type="presParOf" srcId="{B8720FDC-C81E-426D-8C93-4EA9B08A9D82}" destId="{47840128-7E55-4423-AD65-C1292AF882F7}" srcOrd="9" destOrd="0" presId="urn:microsoft.com/office/officeart/2005/8/layout/gear1"/>
    <dgm:cxn modelId="{80DD82BE-E16C-416E-BF19-B4A3ABAEC8CE}" type="presParOf" srcId="{B8720FDC-C81E-426D-8C93-4EA9B08A9D82}" destId="{A786252D-8C6E-4F1E-B878-EECBF1CC8A74}" srcOrd="10" destOrd="0" presId="urn:microsoft.com/office/officeart/2005/8/layout/gear1"/>
    <dgm:cxn modelId="{BD6552CE-866B-479E-8FEF-55A7B7190F2D}" type="presParOf" srcId="{B8720FDC-C81E-426D-8C93-4EA9B08A9D82}" destId="{9796A77E-A7BD-4897-B65F-78A4182FB430}" srcOrd="11" destOrd="0" presId="urn:microsoft.com/office/officeart/2005/8/layout/gear1"/>
    <dgm:cxn modelId="{089BE40E-48EA-4F7B-B95B-0C7BEC328AE9}" type="presParOf" srcId="{B8720FDC-C81E-426D-8C93-4EA9B08A9D82}" destId="{A687A282-18E2-4821-8160-613F59FE961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C4BDA-783F-4B6E-A75D-80633D0C2275}" type="doc">
      <dgm:prSet loTypeId="urn:microsoft.com/office/officeart/2008/layout/AlternatingHexagons" loCatId="list" qsTypeId="urn:microsoft.com/office/officeart/2005/8/quickstyle/3d7" qsCatId="3D" csTypeId="urn:microsoft.com/office/officeart/2005/8/colors/colorful4" csCatId="colorful" phldr="1"/>
      <dgm:spPr/>
      <dgm:t>
        <a:bodyPr/>
        <a:lstStyle/>
        <a:p>
          <a:endParaRPr lang="en-US"/>
        </a:p>
      </dgm:t>
    </dgm:pt>
    <dgm:pt modelId="{0B9F7B19-5FE4-4C13-B280-92965D44A174}">
      <dgm:prSet phldrT="[Text]" custT="1"/>
      <dgm:spPr/>
      <dgm:t>
        <a:bodyPr/>
        <a:lstStyle/>
        <a:p>
          <a:r>
            <a:rPr lang="en-US" sz="2300" b="1" dirty="0"/>
            <a:t>Decision Making</a:t>
          </a:r>
        </a:p>
      </dgm:t>
    </dgm:pt>
    <dgm:pt modelId="{BFDA41EE-7BB0-4DA8-A824-96BDD65BB6A2}" type="parTrans" cxnId="{2C2BFCE2-8B74-4DC4-92DA-F353189DFF24}">
      <dgm:prSet/>
      <dgm:spPr/>
      <dgm:t>
        <a:bodyPr/>
        <a:lstStyle/>
        <a:p>
          <a:endParaRPr lang="en-US"/>
        </a:p>
      </dgm:t>
    </dgm:pt>
    <dgm:pt modelId="{714565A9-9603-4054-8A6D-5B2C8B99C9DE}" type="sibTrans" cxnId="{2C2BFCE2-8B74-4DC4-92DA-F353189DFF24}">
      <dgm:prSet custT="1"/>
      <dgm:spPr/>
      <dgm:t>
        <a:bodyPr/>
        <a:lstStyle/>
        <a:p>
          <a:r>
            <a:rPr lang="en-US" sz="2300" b="1" dirty="0"/>
            <a:t>Health Literacy</a:t>
          </a:r>
        </a:p>
      </dgm:t>
    </dgm:pt>
    <dgm:pt modelId="{598B34C3-6BB9-494C-A2AA-DED0BCE2CF04}">
      <dgm:prSet phldrT="[Text]"/>
      <dgm:spPr/>
      <dgm:t>
        <a:bodyPr/>
        <a:lstStyle/>
        <a:p>
          <a:endParaRPr lang="en-US" dirty="0"/>
        </a:p>
      </dgm:t>
    </dgm:pt>
    <dgm:pt modelId="{5A26409F-EB0C-4175-B413-098844D9D415}" type="parTrans" cxnId="{4FD1C911-FB32-43B7-9F9B-87F431EE9B2A}">
      <dgm:prSet/>
      <dgm:spPr/>
      <dgm:t>
        <a:bodyPr/>
        <a:lstStyle/>
        <a:p>
          <a:endParaRPr lang="en-US"/>
        </a:p>
      </dgm:t>
    </dgm:pt>
    <dgm:pt modelId="{D3AB6F41-D584-45A0-9C43-F5964A110D86}" type="sibTrans" cxnId="{4FD1C911-FB32-43B7-9F9B-87F431EE9B2A}">
      <dgm:prSet/>
      <dgm:spPr/>
      <dgm:t>
        <a:bodyPr/>
        <a:lstStyle/>
        <a:p>
          <a:endParaRPr lang="en-US"/>
        </a:p>
      </dgm:t>
    </dgm:pt>
    <dgm:pt modelId="{A104D71E-A452-47EC-86CE-197DB22E3C5E}">
      <dgm:prSet phldrT="[Text]" custT="1"/>
      <dgm:spPr>
        <a:solidFill>
          <a:srgbClr val="C00000"/>
        </a:solidFill>
      </dgm:spPr>
      <dgm:t>
        <a:bodyPr/>
        <a:lstStyle/>
        <a:p>
          <a:r>
            <a:rPr lang="en-US" sz="2300" b="1" i="1" dirty="0">
              <a:solidFill>
                <a:srgbClr val="0000FF"/>
              </a:solidFill>
            </a:rPr>
            <a:t>Patient Centered</a:t>
          </a:r>
        </a:p>
      </dgm:t>
    </dgm:pt>
    <dgm:pt modelId="{2BD31BFF-0D9E-49C8-99FA-6804BFA5B180}" type="parTrans" cxnId="{60C5A99D-BC94-4A93-9286-A5655B0563EC}">
      <dgm:prSet/>
      <dgm:spPr/>
      <dgm:t>
        <a:bodyPr/>
        <a:lstStyle/>
        <a:p>
          <a:endParaRPr lang="en-US"/>
        </a:p>
      </dgm:t>
    </dgm:pt>
    <dgm:pt modelId="{3F27B8C8-0F01-471C-AC46-1024E6235788}" type="sibTrans" cxnId="{60C5A99D-BC94-4A93-9286-A5655B0563EC}">
      <dgm:prSet custT="1"/>
      <dgm:spPr/>
      <dgm:t>
        <a:bodyPr/>
        <a:lstStyle/>
        <a:p>
          <a:r>
            <a:rPr lang="en-US" sz="2300" b="1" dirty="0"/>
            <a:t>Self-Care</a:t>
          </a:r>
        </a:p>
      </dgm:t>
    </dgm:pt>
    <dgm:pt modelId="{A2BEB95B-BC0C-4B11-81E1-4B1AC887653A}">
      <dgm:prSet phldrT="[Text]" custT="1"/>
      <dgm:spPr/>
      <dgm:t>
        <a:bodyPr/>
        <a:lstStyle/>
        <a:p>
          <a:endParaRPr lang="en-US" sz="2200" i="1" dirty="0"/>
        </a:p>
      </dgm:t>
    </dgm:pt>
    <dgm:pt modelId="{13C6FF9B-5195-4B15-AC8B-1C7ECFA7EC59}" type="parTrans" cxnId="{138D71F1-0555-4837-ADE2-7B0E6257A2E6}">
      <dgm:prSet/>
      <dgm:spPr/>
      <dgm:t>
        <a:bodyPr/>
        <a:lstStyle/>
        <a:p>
          <a:endParaRPr lang="en-US"/>
        </a:p>
      </dgm:t>
    </dgm:pt>
    <dgm:pt modelId="{D25E6675-BA48-470B-A362-28866395F691}" type="sibTrans" cxnId="{138D71F1-0555-4837-ADE2-7B0E6257A2E6}">
      <dgm:prSet/>
      <dgm:spPr/>
      <dgm:t>
        <a:bodyPr/>
        <a:lstStyle/>
        <a:p>
          <a:endParaRPr lang="en-US"/>
        </a:p>
      </dgm:t>
    </dgm:pt>
    <dgm:pt modelId="{8CB2B103-CCB0-49ED-8A99-7CA979137D3C}">
      <dgm:prSet phldrT="[Text]" custT="1"/>
      <dgm:spPr/>
      <dgm:t>
        <a:bodyPr/>
        <a:lstStyle/>
        <a:p>
          <a:r>
            <a:rPr lang="en-US" sz="2300" b="1" dirty="0"/>
            <a:t>Self-Management</a:t>
          </a:r>
        </a:p>
      </dgm:t>
    </dgm:pt>
    <dgm:pt modelId="{097F74A0-38EA-4D8A-9B81-B41C52793EE1}" type="parTrans" cxnId="{136CFED4-2817-404E-9369-84DC33341A02}">
      <dgm:prSet/>
      <dgm:spPr/>
      <dgm:t>
        <a:bodyPr/>
        <a:lstStyle/>
        <a:p>
          <a:endParaRPr lang="en-US"/>
        </a:p>
      </dgm:t>
    </dgm:pt>
    <dgm:pt modelId="{D4ADE0A6-4AD0-4F77-B22C-2245D3DF9160}" type="sibTrans" cxnId="{136CFED4-2817-404E-9369-84DC33341A02}">
      <dgm:prSet custT="1"/>
      <dgm:spPr/>
      <dgm:t>
        <a:bodyPr/>
        <a:lstStyle/>
        <a:p>
          <a:r>
            <a:rPr lang="en-US" sz="2300" b="1" dirty="0"/>
            <a:t>Patient Safety</a:t>
          </a:r>
        </a:p>
      </dgm:t>
    </dgm:pt>
    <dgm:pt modelId="{5A004AB5-44B0-4C67-84D0-A93DB1EBEDFA}">
      <dgm:prSet phldrT="[Text]"/>
      <dgm:spPr/>
      <dgm:t>
        <a:bodyPr/>
        <a:lstStyle/>
        <a:p>
          <a:endParaRPr lang="en-US" dirty="0"/>
        </a:p>
      </dgm:t>
    </dgm:pt>
    <dgm:pt modelId="{4A9F4101-E6AA-41DF-8A37-D222484108E9}" type="parTrans" cxnId="{6F178A8D-6134-4236-BEF2-A1B40C8A082F}">
      <dgm:prSet/>
      <dgm:spPr/>
      <dgm:t>
        <a:bodyPr/>
        <a:lstStyle/>
        <a:p>
          <a:endParaRPr lang="en-US"/>
        </a:p>
      </dgm:t>
    </dgm:pt>
    <dgm:pt modelId="{C3DF5D65-49FD-4F8F-B209-EAE89420EBD3}" type="sibTrans" cxnId="{6F178A8D-6134-4236-BEF2-A1B40C8A082F}">
      <dgm:prSet/>
      <dgm:spPr/>
      <dgm:t>
        <a:bodyPr/>
        <a:lstStyle/>
        <a:p>
          <a:endParaRPr lang="en-US"/>
        </a:p>
      </dgm:t>
    </dgm:pt>
    <dgm:pt modelId="{643DE971-9CA8-4A1A-8CB6-C0D6FAB97D24}" type="pres">
      <dgm:prSet presAssocID="{8FFC4BDA-783F-4B6E-A75D-80633D0C2275}" presName="Name0" presStyleCnt="0">
        <dgm:presLayoutVars>
          <dgm:chMax/>
          <dgm:chPref/>
          <dgm:dir/>
          <dgm:animLvl val="lvl"/>
        </dgm:presLayoutVars>
      </dgm:prSet>
      <dgm:spPr/>
    </dgm:pt>
    <dgm:pt modelId="{183A027D-D644-4324-821E-3F0BC9DDE87C}" type="pres">
      <dgm:prSet presAssocID="{0B9F7B19-5FE4-4C13-B280-92965D44A174}" presName="composite" presStyleCnt="0"/>
      <dgm:spPr/>
    </dgm:pt>
    <dgm:pt modelId="{A32B29D8-36EC-4811-A1A0-3F8A79AC8523}" type="pres">
      <dgm:prSet presAssocID="{0B9F7B19-5FE4-4C13-B280-92965D44A174}" presName="Parent1" presStyleLbl="node1" presStyleIdx="0" presStyleCnt="6">
        <dgm:presLayoutVars>
          <dgm:chMax val="1"/>
          <dgm:chPref val="1"/>
          <dgm:bulletEnabled val="1"/>
        </dgm:presLayoutVars>
      </dgm:prSet>
      <dgm:spPr/>
    </dgm:pt>
    <dgm:pt modelId="{09553896-895C-4088-89A5-6CF7344F5B51}" type="pres">
      <dgm:prSet presAssocID="{0B9F7B19-5FE4-4C13-B280-92965D44A174}" presName="Childtext1" presStyleLbl="revTx" presStyleIdx="0" presStyleCnt="3">
        <dgm:presLayoutVars>
          <dgm:chMax val="0"/>
          <dgm:chPref val="0"/>
          <dgm:bulletEnabled val="1"/>
        </dgm:presLayoutVars>
      </dgm:prSet>
      <dgm:spPr/>
    </dgm:pt>
    <dgm:pt modelId="{88D819AE-9F3E-4CC5-B473-30D90DE5A883}" type="pres">
      <dgm:prSet presAssocID="{0B9F7B19-5FE4-4C13-B280-92965D44A174}" presName="BalanceSpacing" presStyleCnt="0"/>
      <dgm:spPr/>
    </dgm:pt>
    <dgm:pt modelId="{F0F6CCFE-DA23-4E22-B67D-42A3EDAC9AD6}" type="pres">
      <dgm:prSet presAssocID="{0B9F7B19-5FE4-4C13-B280-92965D44A174}" presName="BalanceSpacing1" presStyleCnt="0"/>
      <dgm:spPr/>
    </dgm:pt>
    <dgm:pt modelId="{31CFB066-96C6-4B9F-92D1-F23ABDB0D0E1}" type="pres">
      <dgm:prSet presAssocID="{714565A9-9603-4054-8A6D-5B2C8B99C9DE}" presName="Accent1Text" presStyleLbl="node1" presStyleIdx="1" presStyleCnt="6"/>
      <dgm:spPr/>
    </dgm:pt>
    <dgm:pt modelId="{3B109820-A416-46F4-A2F6-9B1DE49B3C90}" type="pres">
      <dgm:prSet presAssocID="{714565A9-9603-4054-8A6D-5B2C8B99C9DE}" presName="spaceBetweenRectangles" presStyleCnt="0"/>
      <dgm:spPr/>
    </dgm:pt>
    <dgm:pt modelId="{9F6CA758-2B85-4817-B3AF-56B0F1EFA351}" type="pres">
      <dgm:prSet presAssocID="{A104D71E-A452-47EC-86CE-197DB22E3C5E}" presName="composite" presStyleCnt="0"/>
      <dgm:spPr/>
    </dgm:pt>
    <dgm:pt modelId="{DA5B740D-5D7F-4767-BA58-506538AEA79D}" type="pres">
      <dgm:prSet presAssocID="{A104D71E-A452-47EC-86CE-197DB22E3C5E}" presName="Parent1" presStyleLbl="node1" presStyleIdx="2" presStyleCnt="6">
        <dgm:presLayoutVars>
          <dgm:chMax val="1"/>
          <dgm:chPref val="1"/>
          <dgm:bulletEnabled val="1"/>
        </dgm:presLayoutVars>
      </dgm:prSet>
      <dgm:spPr/>
    </dgm:pt>
    <dgm:pt modelId="{7B53FD79-5EE5-4150-ACD3-73FD6C7EE66C}" type="pres">
      <dgm:prSet presAssocID="{A104D71E-A452-47EC-86CE-197DB22E3C5E}" presName="Childtext1" presStyleLbl="revTx" presStyleIdx="1" presStyleCnt="3">
        <dgm:presLayoutVars>
          <dgm:chMax val="0"/>
          <dgm:chPref val="0"/>
          <dgm:bulletEnabled val="1"/>
        </dgm:presLayoutVars>
      </dgm:prSet>
      <dgm:spPr/>
    </dgm:pt>
    <dgm:pt modelId="{E176EEEB-A3C6-42E9-9DC7-F10A295E257A}" type="pres">
      <dgm:prSet presAssocID="{A104D71E-A452-47EC-86CE-197DB22E3C5E}" presName="BalanceSpacing" presStyleCnt="0"/>
      <dgm:spPr/>
    </dgm:pt>
    <dgm:pt modelId="{DF51BE8F-1A7B-4D7E-B11C-36CF1E2FAA77}" type="pres">
      <dgm:prSet presAssocID="{A104D71E-A452-47EC-86CE-197DB22E3C5E}" presName="BalanceSpacing1" presStyleCnt="0"/>
      <dgm:spPr/>
    </dgm:pt>
    <dgm:pt modelId="{549A0491-19CD-40A2-BF85-1E66B7CB2331}" type="pres">
      <dgm:prSet presAssocID="{3F27B8C8-0F01-471C-AC46-1024E6235788}" presName="Accent1Text" presStyleLbl="node1" presStyleIdx="3" presStyleCnt="6" custLinFactNeighborX="-1793" custLinFactNeighborY="2000"/>
      <dgm:spPr/>
    </dgm:pt>
    <dgm:pt modelId="{D8903B7B-AF5E-4152-B3F3-4F0B6D768CF2}" type="pres">
      <dgm:prSet presAssocID="{3F27B8C8-0F01-471C-AC46-1024E6235788}" presName="spaceBetweenRectangles" presStyleCnt="0"/>
      <dgm:spPr/>
    </dgm:pt>
    <dgm:pt modelId="{05774CBB-96CE-4897-AE6E-C36148FFD099}" type="pres">
      <dgm:prSet presAssocID="{8CB2B103-CCB0-49ED-8A99-7CA979137D3C}" presName="composite" presStyleCnt="0"/>
      <dgm:spPr/>
    </dgm:pt>
    <dgm:pt modelId="{DC0AE363-A119-4B30-9AE8-F99E628243BB}" type="pres">
      <dgm:prSet presAssocID="{8CB2B103-CCB0-49ED-8A99-7CA979137D3C}" presName="Parent1" presStyleLbl="node1" presStyleIdx="4" presStyleCnt="6">
        <dgm:presLayoutVars>
          <dgm:chMax val="1"/>
          <dgm:chPref val="1"/>
          <dgm:bulletEnabled val="1"/>
        </dgm:presLayoutVars>
      </dgm:prSet>
      <dgm:spPr/>
    </dgm:pt>
    <dgm:pt modelId="{86C32BBB-E52A-4740-8E9C-1141688EBCC9}" type="pres">
      <dgm:prSet presAssocID="{8CB2B103-CCB0-49ED-8A99-7CA979137D3C}" presName="Childtext1" presStyleLbl="revTx" presStyleIdx="2" presStyleCnt="3">
        <dgm:presLayoutVars>
          <dgm:chMax val="0"/>
          <dgm:chPref val="0"/>
          <dgm:bulletEnabled val="1"/>
        </dgm:presLayoutVars>
      </dgm:prSet>
      <dgm:spPr/>
    </dgm:pt>
    <dgm:pt modelId="{0E2D2171-2D66-4320-B866-C5E58BB9FD77}" type="pres">
      <dgm:prSet presAssocID="{8CB2B103-CCB0-49ED-8A99-7CA979137D3C}" presName="BalanceSpacing" presStyleCnt="0"/>
      <dgm:spPr/>
    </dgm:pt>
    <dgm:pt modelId="{FE9937E3-36C7-4E37-B7EC-D8845D9C1D03}" type="pres">
      <dgm:prSet presAssocID="{8CB2B103-CCB0-49ED-8A99-7CA979137D3C}" presName="BalanceSpacing1" presStyleCnt="0"/>
      <dgm:spPr/>
    </dgm:pt>
    <dgm:pt modelId="{F47B586B-467C-4E8B-9EC4-97AE751E0865}" type="pres">
      <dgm:prSet presAssocID="{D4ADE0A6-4AD0-4F77-B22C-2245D3DF9160}" presName="Accent1Text" presStyleLbl="node1" presStyleIdx="5" presStyleCnt="6"/>
      <dgm:spPr/>
    </dgm:pt>
  </dgm:ptLst>
  <dgm:cxnLst>
    <dgm:cxn modelId="{E0AE6F05-29A9-4A38-89FF-AB2A5448266E}" type="presOf" srcId="{598B34C3-6BB9-494C-A2AA-DED0BCE2CF04}" destId="{09553896-895C-4088-89A5-6CF7344F5B51}" srcOrd="0" destOrd="0" presId="urn:microsoft.com/office/officeart/2008/layout/AlternatingHexagons"/>
    <dgm:cxn modelId="{2600CD0E-236C-487D-8696-CFDD3B859552}" type="presOf" srcId="{3F27B8C8-0F01-471C-AC46-1024E6235788}" destId="{549A0491-19CD-40A2-BF85-1E66B7CB2331}" srcOrd="0" destOrd="0" presId="urn:microsoft.com/office/officeart/2008/layout/AlternatingHexagons"/>
    <dgm:cxn modelId="{4FD1C911-FB32-43B7-9F9B-87F431EE9B2A}" srcId="{0B9F7B19-5FE4-4C13-B280-92965D44A174}" destId="{598B34C3-6BB9-494C-A2AA-DED0BCE2CF04}" srcOrd="0" destOrd="0" parTransId="{5A26409F-EB0C-4175-B413-098844D9D415}" sibTransId="{D3AB6F41-D584-45A0-9C43-F5964A110D86}"/>
    <dgm:cxn modelId="{E39D1714-3C8F-4586-9BEC-490F753F7BD5}" type="presOf" srcId="{D4ADE0A6-4AD0-4F77-B22C-2245D3DF9160}" destId="{F47B586B-467C-4E8B-9EC4-97AE751E0865}" srcOrd="0" destOrd="0" presId="urn:microsoft.com/office/officeart/2008/layout/AlternatingHexagons"/>
    <dgm:cxn modelId="{50D10517-BD82-48AE-A107-666BFDD936AF}" type="presOf" srcId="{8FFC4BDA-783F-4B6E-A75D-80633D0C2275}" destId="{643DE971-9CA8-4A1A-8CB6-C0D6FAB97D24}" srcOrd="0" destOrd="0" presId="urn:microsoft.com/office/officeart/2008/layout/AlternatingHexagons"/>
    <dgm:cxn modelId="{B0C09427-3D07-4C6F-B246-7192A12F89C0}" type="presOf" srcId="{8CB2B103-CCB0-49ED-8A99-7CA979137D3C}" destId="{DC0AE363-A119-4B30-9AE8-F99E628243BB}" srcOrd="0" destOrd="0" presId="urn:microsoft.com/office/officeart/2008/layout/AlternatingHexagons"/>
    <dgm:cxn modelId="{AB9B6E37-3FFD-4DA7-9EF7-EF9BF4463184}" type="presOf" srcId="{A2BEB95B-BC0C-4B11-81E1-4B1AC887653A}" destId="{7B53FD79-5EE5-4150-ACD3-73FD6C7EE66C}" srcOrd="0" destOrd="0" presId="urn:microsoft.com/office/officeart/2008/layout/AlternatingHexagons"/>
    <dgm:cxn modelId="{C11CB05F-348C-4A71-99A7-92212F042878}" type="presOf" srcId="{A104D71E-A452-47EC-86CE-197DB22E3C5E}" destId="{DA5B740D-5D7F-4767-BA58-506538AEA79D}" srcOrd="0" destOrd="0" presId="urn:microsoft.com/office/officeart/2008/layout/AlternatingHexagons"/>
    <dgm:cxn modelId="{31E1226A-D720-4963-A41B-3FDC00C67B13}" type="presOf" srcId="{5A004AB5-44B0-4C67-84D0-A93DB1EBEDFA}" destId="{86C32BBB-E52A-4740-8E9C-1141688EBCC9}" srcOrd="0" destOrd="0" presId="urn:microsoft.com/office/officeart/2008/layout/AlternatingHexagons"/>
    <dgm:cxn modelId="{6F178A8D-6134-4236-BEF2-A1B40C8A082F}" srcId="{8CB2B103-CCB0-49ED-8A99-7CA979137D3C}" destId="{5A004AB5-44B0-4C67-84D0-A93DB1EBEDFA}" srcOrd="0" destOrd="0" parTransId="{4A9F4101-E6AA-41DF-8A37-D222484108E9}" sibTransId="{C3DF5D65-49FD-4F8F-B209-EAE89420EBD3}"/>
    <dgm:cxn modelId="{7EB83A8F-75B8-4F49-879D-CC27EBC4A8CE}" type="presOf" srcId="{0B9F7B19-5FE4-4C13-B280-92965D44A174}" destId="{A32B29D8-36EC-4811-A1A0-3F8A79AC8523}" srcOrd="0" destOrd="0" presId="urn:microsoft.com/office/officeart/2008/layout/AlternatingHexagons"/>
    <dgm:cxn modelId="{60C5A99D-BC94-4A93-9286-A5655B0563EC}" srcId="{8FFC4BDA-783F-4B6E-A75D-80633D0C2275}" destId="{A104D71E-A452-47EC-86CE-197DB22E3C5E}" srcOrd="1" destOrd="0" parTransId="{2BD31BFF-0D9E-49C8-99FA-6804BFA5B180}" sibTransId="{3F27B8C8-0F01-471C-AC46-1024E6235788}"/>
    <dgm:cxn modelId="{0A1A01A5-C57E-41B8-8FDA-B641D06FAB80}" type="presOf" srcId="{714565A9-9603-4054-8A6D-5B2C8B99C9DE}" destId="{31CFB066-96C6-4B9F-92D1-F23ABDB0D0E1}" srcOrd="0" destOrd="0" presId="urn:microsoft.com/office/officeart/2008/layout/AlternatingHexagons"/>
    <dgm:cxn modelId="{136CFED4-2817-404E-9369-84DC33341A02}" srcId="{8FFC4BDA-783F-4B6E-A75D-80633D0C2275}" destId="{8CB2B103-CCB0-49ED-8A99-7CA979137D3C}" srcOrd="2" destOrd="0" parTransId="{097F74A0-38EA-4D8A-9B81-B41C52793EE1}" sibTransId="{D4ADE0A6-4AD0-4F77-B22C-2245D3DF9160}"/>
    <dgm:cxn modelId="{2C2BFCE2-8B74-4DC4-92DA-F353189DFF24}" srcId="{8FFC4BDA-783F-4B6E-A75D-80633D0C2275}" destId="{0B9F7B19-5FE4-4C13-B280-92965D44A174}" srcOrd="0" destOrd="0" parTransId="{BFDA41EE-7BB0-4DA8-A824-96BDD65BB6A2}" sibTransId="{714565A9-9603-4054-8A6D-5B2C8B99C9DE}"/>
    <dgm:cxn modelId="{138D71F1-0555-4837-ADE2-7B0E6257A2E6}" srcId="{A104D71E-A452-47EC-86CE-197DB22E3C5E}" destId="{A2BEB95B-BC0C-4B11-81E1-4B1AC887653A}" srcOrd="0" destOrd="0" parTransId="{13C6FF9B-5195-4B15-AC8B-1C7ECFA7EC59}" sibTransId="{D25E6675-BA48-470B-A362-28866395F691}"/>
    <dgm:cxn modelId="{7DBDF8EB-F7A8-4161-BBCB-DFF89607AE26}" type="presParOf" srcId="{643DE971-9CA8-4A1A-8CB6-C0D6FAB97D24}" destId="{183A027D-D644-4324-821E-3F0BC9DDE87C}" srcOrd="0" destOrd="0" presId="urn:microsoft.com/office/officeart/2008/layout/AlternatingHexagons"/>
    <dgm:cxn modelId="{C2FE4794-9DB1-4017-B48C-0E7354CED5BF}" type="presParOf" srcId="{183A027D-D644-4324-821E-3F0BC9DDE87C}" destId="{A32B29D8-36EC-4811-A1A0-3F8A79AC8523}" srcOrd="0" destOrd="0" presId="urn:microsoft.com/office/officeart/2008/layout/AlternatingHexagons"/>
    <dgm:cxn modelId="{FAE3F11C-145B-46F1-A6CB-DCAC8D3568DE}" type="presParOf" srcId="{183A027D-D644-4324-821E-3F0BC9DDE87C}" destId="{09553896-895C-4088-89A5-6CF7344F5B51}" srcOrd="1" destOrd="0" presId="urn:microsoft.com/office/officeart/2008/layout/AlternatingHexagons"/>
    <dgm:cxn modelId="{3FFD0839-4851-407F-AA52-52ECE31144E7}" type="presParOf" srcId="{183A027D-D644-4324-821E-3F0BC9DDE87C}" destId="{88D819AE-9F3E-4CC5-B473-30D90DE5A883}" srcOrd="2" destOrd="0" presId="urn:microsoft.com/office/officeart/2008/layout/AlternatingHexagons"/>
    <dgm:cxn modelId="{8B723253-80B2-46C9-955A-369C680F7C2D}" type="presParOf" srcId="{183A027D-D644-4324-821E-3F0BC9DDE87C}" destId="{F0F6CCFE-DA23-4E22-B67D-42A3EDAC9AD6}" srcOrd="3" destOrd="0" presId="urn:microsoft.com/office/officeart/2008/layout/AlternatingHexagons"/>
    <dgm:cxn modelId="{DF66F9A5-2FF8-4CC3-BFEA-6298FB01F14E}" type="presParOf" srcId="{183A027D-D644-4324-821E-3F0BC9DDE87C}" destId="{31CFB066-96C6-4B9F-92D1-F23ABDB0D0E1}" srcOrd="4" destOrd="0" presId="urn:microsoft.com/office/officeart/2008/layout/AlternatingHexagons"/>
    <dgm:cxn modelId="{69B95D51-8C1E-4B33-8004-49BFC151442A}" type="presParOf" srcId="{643DE971-9CA8-4A1A-8CB6-C0D6FAB97D24}" destId="{3B109820-A416-46F4-A2F6-9B1DE49B3C90}" srcOrd="1" destOrd="0" presId="urn:microsoft.com/office/officeart/2008/layout/AlternatingHexagons"/>
    <dgm:cxn modelId="{45B3FB42-6C3E-42ED-8755-D178725C4834}" type="presParOf" srcId="{643DE971-9CA8-4A1A-8CB6-C0D6FAB97D24}" destId="{9F6CA758-2B85-4817-B3AF-56B0F1EFA351}" srcOrd="2" destOrd="0" presId="urn:microsoft.com/office/officeart/2008/layout/AlternatingHexagons"/>
    <dgm:cxn modelId="{2118579A-032B-4BD1-8FFE-6CE305132394}" type="presParOf" srcId="{9F6CA758-2B85-4817-B3AF-56B0F1EFA351}" destId="{DA5B740D-5D7F-4767-BA58-506538AEA79D}" srcOrd="0" destOrd="0" presId="urn:microsoft.com/office/officeart/2008/layout/AlternatingHexagons"/>
    <dgm:cxn modelId="{B2415F0B-14AA-4466-88B0-C4B34D9CEE76}" type="presParOf" srcId="{9F6CA758-2B85-4817-B3AF-56B0F1EFA351}" destId="{7B53FD79-5EE5-4150-ACD3-73FD6C7EE66C}" srcOrd="1" destOrd="0" presId="urn:microsoft.com/office/officeart/2008/layout/AlternatingHexagons"/>
    <dgm:cxn modelId="{36E9C463-97FE-465F-B96A-C86ADCE3A586}" type="presParOf" srcId="{9F6CA758-2B85-4817-B3AF-56B0F1EFA351}" destId="{E176EEEB-A3C6-42E9-9DC7-F10A295E257A}" srcOrd="2" destOrd="0" presId="urn:microsoft.com/office/officeart/2008/layout/AlternatingHexagons"/>
    <dgm:cxn modelId="{1BF7CA64-F8C8-41BA-92FA-5AFD457BB550}" type="presParOf" srcId="{9F6CA758-2B85-4817-B3AF-56B0F1EFA351}" destId="{DF51BE8F-1A7B-4D7E-B11C-36CF1E2FAA77}" srcOrd="3" destOrd="0" presId="urn:microsoft.com/office/officeart/2008/layout/AlternatingHexagons"/>
    <dgm:cxn modelId="{4642F325-CFC8-41DF-AD89-BC4008DFF2A4}" type="presParOf" srcId="{9F6CA758-2B85-4817-B3AF-56B0F1EFA351}" destId="{549A0491-19CD-40A2-BF85-1E66B7CB2331}" srcOrd="4" destOrd="0" presId="urn:microsoft.com/office/officeart/2008/layout/AlternatingHexagons"/>
    <dgm:cxn modelId="{19C5C4FF-6447-4469-9D8A-03EF7F36C93B}" type="presParOf" srcId="{643DE971-9CA8-4A1A-8CB6-C0D6FAB97D24}" destId="{D8903B7B-AF5E-4152-B3F3-4F0B6D768CF2}" srcOrd="3" destOrd="0" presId="urn:microsoft.com/office/officeart/2008/layout/AlternatingHexagons"/>
    <dgm:cxn modelId="{1261F56A-75C2-4B91-8827-BCE24A84C638}" type="presParOf" srcId="{643DE971-9CA8-4A1A-8CB6-C0D6FAB97D24}" destId="{05774CBB-96CE-4897-AE6E-C36148FFD099}" srcOrd="4" destOrd="0" presId="urn:microsoft.com/office/officeart/2008/layout/AlternatingHexagons"/>
    <dgm:cxn modelId="{BB5CC9D9-0481-4AC7-8339-E80FB2A9092A}" type="presParOf" srcId="{05774CBB-96CE-4897-AE6E-C36148FFD099}" destId="{DC0AE363-A119-4B30-9AE8-F99E628243BB}" srcOrd="0" destOrd="0" presId="urn:microsoft.com/office/officeart/2008/layout/AlternatingHexagons"/>
    <dgm:cxn modelId="{7146E398-B2D0-4D4C-91DB-D68CAEEA0913}" type="presParOf" srcId="{05774CBB-96CE-4897-AE6E-C36148FFD099}" destId="{86C32BBB-E52A-4740-8E9C-1141688EBCC9}" srcOrd="1" destOrd="0" presId="urn:microsoft.com/office/officeart/2008/layout/AlternatingHexagons"/>
    <dgm:cxn modelId="{1F0108CF-2E87-4504-937A-F4B570EE970C}" type="presParOf" srcId="{05774CBB-96CE-4897-AE6E-C36148FFD099}" destId="{0E2D2171-2D66-4320-B866-C5E58BB9FD77}" srcOrd="2" destOrd="0" presId="urn:microsoft.com/office/officeart/2008/layout/AlternatingHexagons"/>
    <dgm:cxn modelId="{F78D87B1-C04C-4A9C-8A1E-F770ABA78955}" type="presParOf" srcId="{05774CBB-96CE-4897-AE6E-C36148FFD099}" destId="{FE9937E3-36C7-4E37-B7EC-D8845D9C1D03}" srcOrd="3" destOrd="0" presId="urn:microsoft.com/office/officeart/2008/layout/AlternatingHexagons"/>
    <dgm:cxn modelId="{A97148B8-3319-4863-8126-531A98545140}" type="presParOf" srcId="{05774CBB-96CE-4897-AE6E-C36148FFD099}" destId="{F47B586B-467C-4E8B-9EC4-97AE751E086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33CC"/>
        </a:solidFill>
        <a:ln>
          <a:noFill/>
        </a:ln>
      </dgm:spPr>
      <dgm:t>
        <a:bodyPr/>
        <a:lstStyle/>
        <a:p>
          <a:r>
            <a:rPr lang="en-US" b="1" dirty="0"/>
            <a:t>VTE PROPHYLAXIS</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D4E79FDD-0DE9-459E-A39D-8B3990D2A00F}">
      <dgm:prSet phldrT="[Text]" custT="1"/>
      <dgm:spPr/>
      <dgm:t>
        <a:bodyPr/>
        <a:lstStyle/>
        <a:p>
          <a:r>
            <a:rPr lang="en-US" sz="2000" b="1" i="1" dirty="0"/>
            <a:t>Ensure patient is receiving mechanical </a:t>
          </a:r>
          <a:r>
            <a:rPr lang="en-US" sz="2000" b="1" i="1" u="sng" dirty="0"/>
            <a:t>and</a:t>
          </a:r>
          <a:r>
            <a:rPr lang="en-US" sz="2000" b="1" i="1" dirty="0"/>
            <a:t> (timely) pharmacological prophylaxis</a:t>
          </a:r>
        </a:p>
      </dgm:t>
    </dgm:pt>
    <dgm:pt modelId="{06C275D0-9FB4-4A0A-90EB-DEB46699C097}" type="parTrans" cxnId="{0493F33E-8F69-4D91-85BB-678EFE4A884E}">
      <dgm:prSet/>
      <dgm:spPr/>
      <dgm:t>
        <a:bodyPr/>
        <a:lstStyle/>
        <a:p>
          <a:endParaRPr lang="en-US"/>
        </a:p>
      </dgm:t>
    </dgm:pt>
    <dgm:pt modelId="{79AB0A07-F89C-46C7-B8C3-F0A562CB115C}" type="sibTrans" cxnId="{0493F33E-8F69-4D91-85BB-678EFE4A884E}">
      <dgm:prSet/>
      <dgm:spPr/>
      <dgm:t>
        <a:bodyPr/>
        <a:lstStyle/>
        <a:p>
          <a:endParaRPr lang="en-US"/>
        </a:p>
      </dgm:t>
    </dgm:pt>
    <dgm:pt modelId="{5A820A11-2C04-4AB2-BBAA-3A98F18748A1}">
      <dgm:prSet phldrT="[Text]" custT="1"/>
      <dgm:spPr/>
      <dgm:t>
        <a:bodyPr/>
        <a:lstStyle/>
        <a:p>
          <a:r>
            <a:rPr lang="en-US" sz="2000" b="1" i="1" dirty="0"/>
            <a:t>Educate patients regarding importance</a:t>
          </a:r>
        </a:p>
      </dgm:t>
    </dgm:pt>
    <dgm:pt modelId="{07FE0914-607F-4AA2-A42A-67ECF9409A4D}" type="parTrans" cxnId="{D9389AFC-B336-4377-B3F3-23DC3B8BCD1C}">
      <dgm:prSet/>
      <dgm:spPr/>
      <dgm:t>
        <a:bodyPr/>
        <a:lstStyle/>
        <a:p>
          <a:endParaRPr lang="en-US"/>
        </a:p>
      </dgm:t>
    </dgm:pt>
    <dgm:pt modelId="{F5D17C52-F7C2-4F61-8C72-242FBDD5FAC2}" type="sibTrans" cxnId="{D9389AFC-B336-4377-B3F3-23DC3B8BCD1C}">
      <dgm:prSet/>
      <dgm:spPr/>
      <dgm:t>
        <a:bodyPr/>
        <a:lstStyle/>
        <a:p>
          <a:endParaRPr lang="en-US"/>
        </a:p>
      </dgm:t>
    </dgm:pt>
    <dgm:pt modelId="{2EED2E87-7DD3-4288-A495-72DACA98A0DD}">
      <dgm:prSet phldrT="[Text]"/>
      <dgm:spPr>
        <a:solidFill>
          <a:srgbClr val="00CC00"/>
        </a:solidFill>
      </dgm:spPr>
      <dgm:t>
        <a:bodyPr/>
        <a:lstStyle/>
        <a:p>
          <a:r>
            <a:rPr lang="en-US" b="1" dirty="0"/>
            <a:t>POSTOP NAUSEA AND VOMITING</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Perform regular patient assessments</a:t>
          </a:r>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8E79D669-5CF8-4FDF-AE06-6E7F5345C34A}">
      <dgm:prSet phldrT="[Text]" custT="1"/>
      <dgm:spPr/>
      <dgm:t>
        <a:bodyPr/>
        <a:lstStyle/>
        <a:p>
          <a:r>
            <a:rPr lang="en-US" sz="2000" b="1" i="1" dirty="0"/>
            <a:t>Use multimodal treatment approach</a:t>
          </a:r>
        </a:p>
      </dgm:t>
    </dgm:pt>
    <dgm:pt modelId="{7D51EB99-9593-4E6A-8F52-7E1DE02FE7D2}" type="parTrans" cxnId="{207CE58C-26DA-4A44-945D-360ABAACEFEC}">
      <dgm:prSet/>
      <dgm:spPr/>
      <dgm:t>
        <a:bodyPr/>
        <a:lstStyle/>
        <a:p>
          <a:endParaRPr lang="en-US"/>
        </a:p>
      </dgm:t>
    </dgm:pt>
    <dgm:pt modelId="{32697F6F-7A85-4E34-848F-BC97CAC4ED8E}" type="sibTrans" cxnId="{207CE58C-26DA-4A44-945D-360ABAACEFEC}">
      <dgm:prSet/>
      <dgm:spPr/>
      <dgm:t>
        <a:bodyPr/>
        <a:lstStyle/>
        <a:p>
          <a:endParaRPr lang="en-US"/>
        </a:p>
      </dgm:t>
    </dgm:pt>
    <dgm:pt modelId="{9F4397A6-FA4A-440B-95B7-DF3FF473BB9D}">
      <dgm:prSet phldrT="[Text]" custT="1"/>
      <dgm:spPr/>
      <dgm:t>
        <a:bodyPr/>
        <a:lstStyle/>
        <a:p>
          <a:r>
            <a:rPr lang="en-US" sz="2000" b="1" i="1" dirty="0"/>
            <a:t>Notify physician of missed doses/refusals</a:t>
          </a:r>
        </a:p>
      </dgm:t>
    </dgm:pt>
    <dgm:pt modelId="{0A742BCE-BE99-446D-BBCD-3B21B2C3F2A8}" type="parTrans" cxnId="{66CB7E3A-705C-4CC5-A657-B7482EE1B995}">
      <dgm:prSet/>
      <dgm:spPr/>
      <dgm:t>
        <a:bodyPr/>
        <a:lstStyle/>
        <a:p>
          <a:endParaRPr lang="en-US"/>
        </a:p>
      </dgm:t>
    </dgm:pt>
    <dgm:pt modelId="{D2E940B3-7BCE-465E-BD1D-53006F9AAD73}" type="sibTrans" cxnId="{66CB7E3A-705C-4CC5-A657-B7482EE1B995}">
      <dgm:prSet/>
      <dgm:spPr/>
      <dgm:t>
        <a:bodyPr/>
        <a:lstStyle/>
        <a:p>
          <a:endParaRPr lang="en-US"/>
        </a:p>
      </dgm:t>
    </dgm:pt>
    <dgm:pt modelId="{8D19ADD7-7F5C-4D25-B086-036097147FF2}">
      <dgm:prSet phldrT="[Text]" custT="1"/>
      <dgm:spPr/>
      <dgm:t>
        <a:bodyPr/>
        <a:lstStyle/>
        <a:p>
          <a:r>
            <a:rPr lang="en-US" sz="2000" b="1" i="1" dirty="0"/>
            <a:t>Assess VTE risk</a:t>
          </a:r>
        </a:p>
      </dgm:t>
    </dgm:pt>
    <dgm:pt modelId="{853CB98C-5C42-4DE4-B705-3FAC4DE5B0FB}" type="parTrans" cxnId="{85941060-4C04-44F4-AEC6-651A4BEA908C}">
      <dgm:prSet/>
      <dgm:spPr/>
      <dgm:t>
        <a:bodyPr/>
        <a:lstStyle/>
        <a:p>
          <a:endParaRPr lang="en-US"/>
        </a:p>
      </dgm:t>
    </dgm:pt>
    <dgm:pt modelId="{8B496C5B-BF99-4CEB-AF52-EC9C1C0C7332}" type="sibTrans" cxnId="{85941060-4C04-44F4-AEC6-651A4BEA908C}">
      <dgm:prSet/>
      <dgm:spPr/>
      <dgm:t>
        <a:bodyPr/>
        <a:lstStyle/>
        <a:p>
          <a:endParaRPr lang="en-US"/>
        </a:p>
      </dgm:t>
    </dgm:pt>
    <dgm:pt modelId="{4432ACA2-3F9A-4992-A357-6324848AA5DC}">
      <dgm:prSet phldrT="[Text]" custT="1"/>
      <dgm:spPr/>
      <dgm:t>
        <a:bodyPr/>
        <a:lstStyle/>
        <a:p>
          <a:r>
            <a:rPr lang="en-US" sz="2000" b="1" i="1" dirty="0"/>
            <a:t>Perform PONV pre-surgical risk assessment</a:t>
          </a:r>
          <a:endParaRPr lang="en-US" sz="1000" b="1" i="1" dirty="0"/>
        </a:p>
      </dgm:t>
    </dgm:pt>
    <dgm:pt modelId="{953C20A7-7AEA-4690-A51A-DE9E313E91CD}" type="parTrans" cxnId="{613FC6AC-0786-4865-B5B2-206313C24335}">
      <dgm:prSet/>
      <dgm:spPr/>
      <dgm:t>
        <a:bodyPr/>
        <a:lstStyle/>
        <a:p>
          <a:endParaRPr lang="en-US"/>
        </a:p>
      </dgm:t>
    </dgm:pt>
    <dgm:pt modelId="{85760B7B-ACB0-447C-AD82-C3279A981E72}" type="sibTrans" cxnId="{613FC6AC-0786-4865-B5B2-206313C24335}">
      <dgm:prSet/>
      <dgm:spPr/>
      <dgm:t>
        <a:bodyPr/>
        <a:lstStyle/>
        <a:p>
          <a:endParaRPr lang="en-US"/>
        </a:p>
      </dgm:t>
    </dgm:pt>
    <dgm:pt modelId="{2502B3E8-61F8-4468-AFDC-AD08B800242F}">
      <dgm:prSet phldrT="[Text]" custT="1"/>
      <dgm:spPr/>
      <dgm:t>
        <a:bodyPr/>
        <a:lstStyle/>
        <a:p>
          <a:r>
            <a:rPr lang="en-US" sz="2000" b="1" i="1" dirty="0"/>
            <a:t>Communicate during hand-off, any </a:t>
          </a:r>
          <a:r>
            <a:rPr lang="en-US" sz="2000" b="1" i="1" dirty="0" err="1"/>
            <a:t>resuce</a:t>
          </a:r>
          <a:r>
            <a:rPr lang="en-US" sz="2000" b="1" i="1" dirty="0"/>
            <a:t> anti-emetics used for the patient in recovery</a:t>
          </a:r>
        </a:p>
      </dgm:t>
    </dgm:pt>
    <dgm:pt modelId="{47D99A33-7426-4F47-9072-300F3DAF9A88}" type="parTrans" cxnId="{E05201FC-ABFA-4D9E-A4EF-832DAA87959B}">
      <dgm:prSet/>
      <dgm:spPr/>
    </dgm:pt>
    <dgm:pt modelId="{60E41DD2-B4A9-4E31-83B0-E97A27F9A314}" type="sibTrans" cxnId="{E05201FC-ABFA-4D9E-A4EF-832DAA87959B}">
      <dgm:prSet/>
      <dgm:spPr/>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97991">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00790">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LinFactNeighborX="-66" custLinFactNeighborY="-2199">
        <dgm:presLayoutVars>
          <dgm:bulletEnabled val="1"/>
        </dgm:presLayoutVars>
      </dgm:prSet>
      <dgm:spPr/>
    </dgm:pt>
  </dgm:ptLst>
  <dgm:cxnLst>
    <dgm:cxn modelId="{0F92440C-82B8-414C-8805-AA7724D76E7A}" srcId="{158D919D-66C7-4CCC-8EF9-3EBD7D464015}" destId="{2EED2E87-7DD3-4288-A495-72DACA98A0DD}" srcOrd="1" destOrd="0" parTransId="{E3DB2A5A-D60C-4EDB-BD89-BF4ADDFB19C1}" sibTransId="{809D35C2-1A47-48E3-951E-4385AA95E504}"/>
    <dgm:cxn modelId="{094A9512-4BF1-4423-93A4-B5667F6F4817}" type="presOf" srcId="{E22C8127-7DB4-4DBB-92AC-A0A4F0821861}" destId="{4BCF4DD1-15DC-4D6F-BC1C-AADF34324843}" srcOrd="0" destOrd="1"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66CB7E3A-705C-4CC5-A657-B7482EE1B995}" srcId="{09EE79D9-DEBE-4C0E-BBB8-968CE38E2C05}" destId="{9F4397A6-FA4A-440B-95B7-DF3FF473BB9D}" srcOrd="3" destOrd="0" parTransId="{0A742BCE-BE99-446D-BBCD-3B21B2C3F2A8}" sibTransId="{D2E940B3-7BCE-465E-BD1D-53006F9AAD73}"/>
    <dgm:cxn modelId="{0493F33E-8F69-4D91-85BB-678EFE4A884E}" srcId="{09EE79D9-DEBE-4C0E-BBB8-968CE38E2C05}" destId="{D4E79FDD-0DE9-459E-A39D-8B3990D2A00F}" srcOrd="0" destOrd="0" parTransId="{06C275D0-9FB4-4A0A-90EB-DEB46699C097}" sibTransId="{79AB0A07-F89C-46C7-B8C3-F0A562CB115C}"/>
    <dgm:cxn modelId="{3ABD3348-94F6-4187-A50E-A7580D433EF5}" type="presOf" srcId="{8E79D669-5CF8-4FDF-AE06-6E7F5345C34A}" destId="{4BCF4DD1-15DC-4D6F-BC1C-AADF34324843}" srcOrd="0" destOrd="3" presId="urn:microsoft.com/office/officeart/2005/8/layout/vList6"/>
    <dgm:cxn modelId="{85941060-4C04-44F4-AEC6-651A4BEA908C}" srcId="{09EE79D9-DEBE-4C0E-BBB8-968CE38E2C05}" destId="{8D19ADD7-7F5C-4D25-B086-036097147FF2}" srcOrd="1" destOrd="0" parTransId="{853CB98C-5C42-4DE4-B705-3FAC4DE5B0FB}" sibTransId="{8B496C5B-BF99-4CEB-AF52-EC9C1C0C7332}"/>
    <dgm:cxn modelId="{5A67C480-7DE0-4133-9D72-3DC0068DBA97}" type="presOf" srcId="{2502B3E8-61F8-4468-AFDC-AD08B800242F}" destId="{4BCF4DD1-15DC-4D6F-BC1C-AADF34324843}" srcOrd="0" destOrd="2" presId="urn:microsoft.com/office/officeart/2005/8/layout/vList6"/>
    <dgm:cxn modelId="{37160F8B-73E0-40FA-A234-A05C08D4E291}" type="presOf" srcId="{09EE79D9-DEBE-4C0E-BBB8-968CE38E2C05}" destId="{52305D29-F0D7-4341-89A0-AFB28976F324}" srcOrd="0" destOrd="0" presId="urn:microsoft.com/office/officeart/2005/8/layout/vList6"/>
    <dgm:cxn modelId="{207CE58C-26DA-4A44-945D-360ABAACEFEC}" srcId="{2EED2E87-7DD3-4288-A495-72DACA98A0DD}" destId="{8E79D669-5CF8-4FDF-AE06-6E7F5345C34A}" srcOrd="3" destOrd="0" parTransId="{7D51EB99-9593-4E6A-8F52-7E1DE02FE7D2}" sibTransId="{32697F6F-7A85-4E34-848F-BC97CAC4ED8E}"/>
    <dgm:cxn modelId="{8BC8E7AA-6991-4025-B9F4-6BD515C4EE33}" type="presOf" srcId="{8D19ADD7-7F5C-4D25-B086-036097147FF2}" destId="{CA3E418D-BC46-47F1-8CD2-61A3169A4499}" srcOrd="0" destOrd="1" presId="urn:microsoft.com/office/officeart/2005/8/layout/vList6"/>
    <dgm:cxn modelId="{613FC6AC-0786-4865-B5B2-206313C24335}" srcId="{2EED2E87-7DD3-4288-A495-72DACA98A0DD}" destId="{4432ACA2-3F9A-4992-A357-6324848AA5DC}" srcOrd="0" destOrd="0" parTransId="{953C20A7-7AEA-4690-A51A-DE9E313E91CD}" sibTransId="{85760B7B-ACB0-447C-AD82-C3279A981E72}"/>
    <dgm:cxn modelId="{5CD5FCB3-98D6-44B2-9D50-5F73DF1C96FB}" type="presOf" srcId="{4432ACA2-3F9A-4992-A357-6324848AA5DC}" destId="{4BCF4DD1-15DC-4D6F-BC1C-AADF34324843}" srcOrd="0" destOrd="0" presId="urn:microsoft.com/office/officeart/2005/8/layout/vList6"/>
    <dgm:cxn modelId="{7ABDEFBA-79A2-4F1F-9F9C-C83900A275FA}" type="presOf" srcId="{9F4397A6-FA4A-440B-95B7-DF3FF473BB9D}" destId="{CA3E418D-BC46-47F1-8CD2-61A3169A4499}" srcOrd="0" destOrd="3" presId="urn:microsoft.com/office/officeart/2005/8/layout/vList6"/>
    <dgm:cxn modelId="{D77996BC-2B00-41EE-9759-F14C2355C35C}" srcId="{2EED2E87-7DD3-4288-A495-72DACA98A0DD}" destId="{E22C8127-7DB4-4DBB-92AC-A0A4F0821861}" srcOrd="1" destOrd="0" parTransId="{50261604-D838-43D0-AAFC-CC66CE1F13BE}" sibTransId="{6CAC5738-186B-4CBA-86C5-60AC8C5E9CCC}"/>
    <dgm:cxn modelId="{192756E8-44B4-41E9-ADC7-A876C04E2267}" type="presOf" srcId="{D4E79FDD-0DE9-459E-A39D-8B3990D2A00F}" destId="{CA3E418D-BC46-47F1-8CD2-61A3169A4499}" srcOrd="0" destOrd="0" presId="urn:microsoft.com/office/officeart/2005/8/layout/vList6"/>
    <dgm:cxn modelId="{8A3A64EF-E3E3-476B-936E-A0180953FCED}" type="presOf" srcId="{5A820A11-2C04-4AB2-BBAA-3A98F18748A1}" destId="{CA3E418D-BC46-47F1-8CD2-61A3169A4499}" srcOrd="0" destOrd="2" presId="urn:microsoft.com/office/officeart/2005/8/layout/vList6"/>
    <dgm:cxn modelId="{7D596CF2-3CA8-44D3-BFC1-9BC41F1E18D1}" type="presOf" srcId="{158D919D-66C7-4CCC-8EF9-3EBD7D464015}" destId="{4E2B23FD-1336-461A-B964-F8559BA5AE38}" srcOrd="0" destOrd="0" presId="urn:microsoft.com/office/officeart/2005/8/layout/vList6"/>
    <dgm:cxn modelId="{4B56B7F3-D871-4297-9BCF-92FEF84FD02B}" type="presOf" srcId="{2EED2E87-7DD3-4288-A495-72DACA98A0DD}" destId="{CC6344C9-77F2-4928-A07B-A9C7E4AA7FA2}" srcOrd="0" destOrd="0" presId="urn:microsoft.com/office/officeart/2005/8/layout/vList6"/>
    <dgm:cxn modelId="{E05201FC-ABFA-4D9E-A4EF-832DAA87959B}" srcId="{2EED2E87-7DD3-4288-A495-72DACA98A0DD}" destId="{2502B3E8-61F8-4468-AFDC-AD08B800242F}" srcOrd="2" destOrd="0" parTransId="{47D99A33-7426-4F47-9072-300F3DAF9A88}" sibTransId="{60E41DD2-B4A9-4E31-83B0-E97A27F9A314}"/>
    <dgm:cxn modelId="{D9389AFC-B336-4377-B3F3-23DC3B8BCD1C}" srcId="{09EE79D9-DEBE-4C0E-BBB8-968CE38E2C05}" destId="{5A820A11-2C04-4AB2-BBAA-3A98F18748A1}" srcOrd="2" destOrd="0" parTransId="{07FE0914-607F-4AA2-A42A-67ECF9409A4D}" sibTransId="{F5D17C52-F7C2-4F61-8C72-242FBDD5FAC2}"/>
    <dgm:cxn modelId="{65E0B079-D76D-43FC-A468-861CE6522539}" type="presParOf" srcId="{4E2B23FD-1336-461A-B964-F8559BA5AE38}" destId="{5F6B14D7-46DC-431F-842C-374E0767887E}" srcOrd="0" destOrd="0" presId="urn:microsoft.com/office/officeart/2005/8/layout/vList6"/>
    <dgm:cxn modelId="{4FC9CCCC-70C9-4297-BE8A-EB2EF4BE3AC4}" type="presParOf" srcId="{5F6B14D7-46DC-431F-842C-374E0767887E}" destId="{52305D29-F0D7-4341-89A0-AFB28976F324}" srcOrd="0" destOrd="0" presId="urn:microsoft.com/office/officeart/2005/8/layout/vList6"/>
    <dgm:cxn modelId="{E706163B-E7D5-429E-BEFC-975A0FDD0A71}" type="presParOf" srcId="{5F6B14D7-46DC-431F-842C-374E0767887E}" destId="{CA3E418D-BC46-47F1-8CD2-61A3169A4499}" srcOrd="1" destOrd="0" presId="urn:microsoft.com/office/officeart/2005/8/layout/vList6"/>
    <dgm:cxn modelId="{4DD7C581-B2E6-4429-BC3A-AE2E5AE8E839}" type="presParOf" srcId="{4E2B23FD-1336-461A-B964-F8559BA5AE38}" destId="{E9F0983C-AD2D-4E3D-A487-FB4D578112E6}" srcOrd="1" destOrd="0" presId="urn:microsoft.com/office/officeart/2005/8/layout/vList6"/>
    <dgm:cxn modelId="{D673B429-DB47-47C8-8EDC-1A76773E157B}" type="presParOf" srcId="{4E2B23FD-1336-461A-B964-F8559BA5AE38}" destId="{ED28F91B-BA15-41DC-A269-B2DA9D469A42}" srcOrd="2" destOrd="0" presId="urn:microsoft.com/office/officeart/2005/8/layout/vList6"/>
    <dgm:cxn modelId="{D21DE221-5651-4491-8B2E-08372DDEA569}" type="presParOf" srcId="{ED28F91B-BA15-41DC-A269-B2DA9D469A42}" destId="{CC6344C9-77F2-4928-A07B-A9C7E4AA7FA2}" srcOrd="0" destOrd="0" presId="urn:microsoft.com/office/officeart/2005/8/layout/vList6"/>
    <dgm:cxn modelId="{8AA97675-5907-4A8D-89A7-28A78A07C943}"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9933FF"/>
        </a:solidFill>
      </dgm:spPr>
      <dgm:t>
        <a:bodyPr/>
        <a:lstStyle/>
        <a:p>
          <a:r>
            <a:rPr lang="en-US" sz="2400" b="1" dirty="0"/>
            <a:t>PAIN CONTROL</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custT="1"/>
      <dgm:spPr>
        <a:solidFill>
          <a:srgbClr val="0000FF"/>
        </a:solidFill>
      </dgm:spPr>
      <dgm:t>
        <a:bodyPr/>
        <a:lstStyle/>
        <a:p>
          <a:r>
            <a:rPr lang="en-US" sz="2400" b="1" dirty="0"/>
            <a:t>NUTRITION</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Assess for compliance with carbohydrate loading and optimization of hydration in </a:t>
          </a:r>
          <a:r>
            <a:rPr lang="en-US" sz="2000" b="1" i="1" dirty="0" err="1"/>
            <a:t>preop</a:t>
          </a:r>
          <a:endParaRPr lang="en-US" sz="2000" b="1" i="1" dirty="0"/>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ECDB8BA2-FA91-461E-98C8-A8DB6888887D}">
      <dgm:prSet phldrT="[Text]" custT="1"/>
      <dgm:spPr/>
      <dgm:t>
        <a:bodyPr/>
        <a:lstStyle/>
        <a:p>
          <a:r>
            <a:rPr lang="en-US" sz="2000" b="1" i="1" dirty="0"/>
            <a:t>Follow multimodal approach to treatment, encouraging non-narcotic medications</a:t>
          </a:r>
        </a:p>
      </dgm:t>
    </dgm:pt>
    <dgm:pt modelId="{D5380767-351E-4996-9271-B12811B9E1C6}" type="parTrans" cxnId="{46FC0C88-4D7E-478E-981A-91F78DB4CD1B}">
      <dgm:prSet/>
      <dgm:spPr/>
      <dgm:t>
        <a:bodyPr/>
        <a:lstStyle/>
        <a:p>
          <a:endParaRPr lang="en-US"/>
        </a:p>
      </dgm:t>
    </dgm:pt>
    <dgm:pt modelId="{BA4B6203-188E-4B37-9926-3C4F6A1BD55F}" type="sibTrans" cxnId="{46FC0C88-4D7E-478E-981A-91F78DB4CD1B}">
      <dgm:prSet/>
      <dgm:spPr/>
      <dgm:t>
        <a:bodyPr/>
        <a:lstStyle/>
        <a:p>
          <a:endParaRPr lang="en-US"/>
        </a:p>
      </dgm:t>
    </dgm:pt>
    <dgm:pt modelId="{26CF16C9-1599-4C26-B8B6-A823F2FBB3BB}">
      <dgm:prSet phldrT="[Text]" custT="1"/>
      <dgm:spPr/>
      <dgm:t>
        <a:bodyPr/>
        <a:lstStyle/>
        <a:p>
          <a:r>
            <a:rPr lang="en-US" sz="2000" b="1" i="1" dirty="0"/>
            <a:t>Reinforce and educate patients regarding pain expectations and targets</a:t>
          </a:r>
          <a:endParaRPr lang="en-US" sz="1000" b="1" i="1" dirty="0"/>
        </a:p>
      </dgm:t>
    </dgm:pt>
    <dgm:pt modelId="{416C8120-8B3B-4CBF-AB67-58516311BB42}" type="parTrans" cxnId="{93737BCD-5562-4D9B-8062-F3F30D1779ED}">
      <dgm:prSet/>
      <dgm:spPr/>
      <dgm:t>
        <a:bodyPr/>
        <a:lstStyle/>
        <a:p>
          <a:endParaRPr lang="en-US"/>
        </a:p>
      </dgm:t>
    </dgm:pt>
    <dgm:pt modelId="{45DCD738-20A7-410C-8DB0-813B56D79C82}" type="sibTrans" cxnId="{93737BCD-5562-4D9B-8062-F3F30D1779ED}">
      <dgm:prSet/>
      <dgm:spPr/>
      <dgm:t>
        <a:bodyPr/>
        <a:lstStyle/>
        <a:p>
          <a:endParaRPr lang="en-US"/>
        </a:p>
      </dgm:t>
    </dgm:pt>
    <dgm:pt modelId="{1C4D548F-0BF3-48B3-87C2-399236FE4EB7}">
      <dgm:prSet phldrT="[Text]" custT="1"/>
      <dgm:spPr/>
      <dgm:t>
        <a:bodyPr/>
        <a:lstStyle/>
        <a:p>
          <a:endParaRPr lang="en-US" sz="2000" dirty="0"/>
        </a:p>
      </dgm:t>
    </dgm:pt>
    <dgm:pt modelId="{D3BCFDC0-6288-477C-A4FB-FDA740468F54}" type="parTrans" cxnId="{AD45206C-B75B-4185-B26E-749635E6B8C9}">
      <dgm:prSet/>
      <dgm:spPr/>
      <dgm:t>
        <a:bodyPr/>
        <a:lstStyle/>
        <a:p>
          <a:endParaRPr lang="en-US"/>
        </a:p>
      </dgm:t>
    </dgm:pt>
    <dgm:pt modelId="{7793DBC6-56A4-4D69-8FC1-6E836E391E70}" type="sibTrans" cxnId="{AD45206C-B75B-4185-B26E-749635E6B8C9}">
      <dgm:prSet/>
      <dgm:spPr/>
      <dgm:t>
        <a:bodyPr/>
        <a:lstStyle/>
        <a:p>
          <a:endParaRPr lang="en-US"/>
        </a:p>
      </dgm:t>
    </dgm:pt>
    <dgm:pt modelId="{49391C83-CE3E-406C-A6FB-95BCC490849F}">
      <dgm:prSet phldrT="[Text]" custT="1"/>
      <dgm:spPr/>
      <dgm:t>
        <a:bodyPr/>
        <a:lstStyle/>
        <a:p>
          <a:endParaRPr lang="en-US" sz="2000" dirty="0"/>
        </a:p>
      </dgm:t>
    </dgm:pt>
    <dgm:pt modelId="{816AD461-0DBA-48FC-8434-750942AF97B2}" type="parTrans" cxnId="{322A1055-3D31-4EF1-BD90-6AF54E0A0457}">
      <dgm:prSet/>
      <dgm:spPr/>
      <dgm:t>
        <a:bodyPr/>
        <a:lstStyle/>
        <a:p>
          <a:endParaRPr lang="en-US"/>
        </a:p>
      </dgm:t>
    </dgm:pt>
    <dgm:pt modelId="{6B93370D-0A8D-461A-9C9C-BD3736F6B5F5}" type="sibTrans" cxnId="{322A1055-3D31-4EF1-BD90-6AF54E0A0457}">
      <dgm:prSet/>
      <dgm:spPr/>
      <dgm:t>
        <a:bodyPr/>
        <a:lstStyle/>
        <a:p>
          <a:endParaRPr lang="en-US"/>
        </a:p>
      </dgm:t>
    </dgm:pt>
    <dgm:pt modelId="{D4A28A6F-961C-4C49-9B59-67AAC35EB960}">
      <dgm:prSet phldrT="[Text]" custT="1"/>
      <dgm:spPr/>
      <dgm:t>
        <a:bodyPr/>
        <a:lstStyle/>
        <a:p>
          <a:r>
            <a:rPr lang="en-US" sz="2000" b="1" i="1" dirty="0"/>
            <a:t>If the patient’s case is delayed or expected to be delayed for &gt;1 hour, notify the anesthesiology team. </a:t>
          </a:r>
          <a:r>
            <a:rPr lang="en-US" sz="2000" b="1" i="1" dirty="0" err="1"/>
            <a:t>Preop</a:t>
          </a:r>
          <a:r>
            <a:rPr lang="en-US" sz="2000" b="1" i="1" dirty="0"/>
            <a:t> feeding/hydration rescue measures may need to be initiated.</a:t>
          </a:r>
        </a:p>
      </dgm:t>
    </dgm:pt>
    <dgm:pt modelId="{BAFB6482-C8F3-4B13-A27F-C7D5F474857D}" type="parTrans" cxnId="{264E5298-5AC6-4D54-A9B0-90D7610490F6}">
      <dgm:prSet/>
      <dgm:spPr/>
      <dgm:t>
        <a:bodyPr/>
        <a:lstStyle/>
        <a:p>
          <a:endParaRPr lang="en-US"/>
        </a:p>
      </dgm:t>
    </dgm:pt>
    <dgm:pt modelId="{754839FD-54B9-4932-84F5-36921A03F417}" type="sibTrans" cxnId="{264E5298-5AC6-4D54-A9B0-90D7610490F6}">
      <dgm:prSet/>
      <dgm:spPr/>
      <dgm:t>
        <a:bodyPr/>
        <a:lstStyle/>
        <a:p>
          <a:endParaRPr lang="en-US"/>
        </a:p>
      </dgm:t>
    </dgm:pt>
    <dgm:pt modelId="{969E4F38-8B4A-40BA-866F-565F6457CC8D}">
      <dgm:prSet phldrT="[Text]" custT="1"/>
      <dgm:spPr/>
      <dgm:t>
        <a:bodyPr/>
        <a:lstStyle/>
        <a:p>
          <a:r>
            <a:rPr lang="en-US" sz="2000" b="1" i="1" dirty="0"/>
            <a:t>Perform regular pain assessments in recovery</a:t>
          </a:r>
          <a:endParaRPr lang="en-US" sz="1000" b="1" i="1" dirty="0"/>
        </a:p>
      </dgm:t>
    </dgm:pt>
    <dgm:pt modelId="{607579AB-FFF6-4CFB-A6F2-85B41190EE3E}" type="parTrans" cxnId="{A5720ECF-1B3A-4C63-9FDE-8195187DDE87}">
      <dgm:prSet/>
      <dgm:spPr/>
      <dgm:t>
        <a:bodyPr/>
        <a:lstStyle/>
        <a:p>
          <a:endParaRPr lang="en-US"/>
        </a:p>
      </dgm:t>
    </dgm:pt>
    <dgm:pt modelId="{35986A79-6F87-42D2-8355-0CA1EA02AD6B}" type="sibTrans" cxnId="{A5720ECF-1B3A-4C63-9FDE-8195187DDE87}">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137339">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12191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39180" custLinFactNeighborX="-377" custLinFactNeighborY="-333">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42036" custLinFactNeighborX="-251" custLinFactNeighborY="-1270">
        <dgm:presLayoutVars>
          <dgm:bulletEnabled val="1"/>
        </dgm:presLayoutVars>
      </dgm:prSet>
      <dgm:spPr/>
    </dgm:pt>
  </dgm:ptLst>
  <dgm:cxnLst>
    <dgm:cxn modelId="{0F92440C-82B8-414C-8805-AA7724D76E7A}" srcId="{158D919D-66C7-4CCC-8EF9-3EBD7D464015}" destId="{2EED2E87-7DD3-4288-A495-72DACA98A0DD}" srcOrd="1" destOrd="0" parTransId="{E3DB2A5A-D60C-4EDB-BD89-BF4ADDFB19C1}" sibTransId="{809D35C2-1A47-48E3-951E-4385AA95E504}"/>
    <dgm:cxn modelId="{32C95123-51D5-4615-874A-3FC47692B420}" srcId="{158D919D-66C7-4CCC-8EF9-3EBD7D464015}" destId="{09EE79D9-DEBE-4C0E-BBB8-968CE38E2C05}" srcOrd="0" destOrd="0" parTransId="{591E696D-D59E-4A60-B9D2-EBA08CEDCE29}" sibTransId="{D58DCF3B-58CD-42DC-9007-752D92A219A5}"/>
    <dgm:cxn modelId="{BE087D35-4D40-4B46-AB4D-0C487D1BDDCB}" type="presOf" srcId="{969E4F38-8B4A-40BA-866F-565F6457CC8D}" destId="{CA3E418D-BC46-47F1-8CD2-61A3169A4499}" srcOrd="0" destOrd="1" presId="urn:microsoft.com/office/officeart/2005/8/layout/vList6"/>
    <dgm:cxn modelId="{322A1055-3D31-4EF1-BD90-6AF54E0A0457}" srcId="{2EED2E87-7DD3-4288-A495-72DACA98A0DD}" destId="{49391C83-CE3E-406C-A6FB-95BCC490849F}" srcOrd="2" destOrd="0" parTransId="{816AD461-0DBA-48FC-8434-750942AF97B2}" sibTransId="{6B93370D-0A8D-461A-9C9C-BD3736F6B5F5}"/>
    <dgm:cxn modelId="{1EE85067-5376-4F02-B793-84EC7076B5BE}" type="presOf" srcId="{D4A28A6F-961C-4C49-9B59-67AAC35EB960}" destId="{4BCF4DD1-15DC-4D6F-BC1C-AADF34324843}" srcOrd="0" destOrd="1" presId="urn:microsoft.com/office/officeart/2005/8/layout/vList6"/>
    <dgm:cxn modelId="{AD45206C-B75B-4185-B26E-749635E6B8C9}" srcId="{2EED2E87-7DD3-4288-A495-72DACA98A0DD}" destId="{1C4D548F-0BF3-48B3-87C2-399236FE4EB7}" srcOrd="3" destOrd="0" parTransId="{D3BCFDC0-6288-477C-A4FB-FDA740468F54}" sibTransId="{7793DBC6-56A4-4D69-8FC1-6E836E391E70}"/>
    <dgm:cxn modelId="{4FD5976C-FB1E-4249-B138-8CC0DC76F4CA}" type="presOf" srcId="{E22C8127-7DB4-4DBB-92AC-A0A4F0821861}" destId="{4BCF4DD1-15DC-4D6F-BC1C-AADF34324843}" srcOrd="0" destOrd="0" presId="urn:microsoft.com/office/officeart/2005/8/layout/vList6"/>
    <dgm:cxn modelId="{C653B96C-3742-49C1-82FF-F4D7A876A69A}" type="presOf" srcId="{49391C83-CE3E-406C-A6FB-95BCC490849F}" destId="{4BCF4DD1-15DC-4D6F-BC1C-AADF34324843}" srcOrd="0" destOrd="2" presId="urn:microsoft.com/office/officeart/2005/8/layout/vList6"/>
    <dgm:cxn modelId="{46FC0C88-4D7E-478E-981A-91F78DB4CD1B}" srcId="{09EE79D9-DEBE-4C0E-BBB8-968CE38E2C05}" destId="{ECDB8BA2-FA91-461E-98C8-A8DB6888887D}" srcOrd="2" destOrd="0" parTransId="{D5380767-351E-4996-9271-B12811B9E1C6}" sibTransId="{BA4B6203-188E-4B37-9926-3C4F6A1BD55F}"/>
    <dgm:cxn modelId="{264E5298-5AC6-4D54-A9B0-90D7610490F6}" srcId="{2EED2E87-7DD3-4288-A495-72DACA98A0DD}" destId="{D4A28A6F-961C-4C49-9B59-67AAC35EB960}" srcOrd="1" destOrd="0" parTransId="{BAFB6482-C8F3-4B13-A27F-C7D5F474857D}" sibTransId="{754839FD-54B9-4932-84F5-36921A03F417}"/>
    <dgm:cxn modelId="{82B37E9E-0729-4BBD-A76E-33BDF7324C15}" type="presOf" srcId="{26CF16C9-1599-4C26-B8B6-A823F2FBB3BB}" destId="{CA3E418D-BC46-47F1-8CD2-61A3169A4499}" srcOrd="0" destOrd="0" presId="urn:microsoft.com/office/officeart/2005/8/layout/vList6"/>
    <dgm:cxn modelId="{D77996BC-2B00-41EE-9759-F14C2355C35C}" srcId="{2EED2E87-7DD3-4288-A495-72DACA98A0DD}" destId="{E22C8127-7DB4-4DBB-92AC-A0A4F0821861}" srcOrd="0" destOrd="0" parTransId="{50261604-D838-43D0-AAFC-CC66CE1F13BE}" sibTransId="{6CAC5738-186B-4CBA-86C5-60AC8C5E9CCC}"/>
    <dgm:cxn modelId="{3B74D4BD-9B72-4531-A6C1-49E457FA97A3}" type="presOf" srcId="{158D919D-66C7-4CCC-8EF9-3EBD7D464015}" destId="{4E2B23FD-1336-461A-B964-F8559BA5AE38}" srcOrd="0" destOrd="0" presId="urn:microsoft.com/office/officeart/2005/8/layout/vList6"/>
    <dgm:cxn modelId="{93737BCD-5562-4D9B-8062-F3F30D1779ED}" srcId="{09EE79D9-DEBE-4C0E-BBB8-968CE38E2C05}" destId="{26CF16C9-1599-4C26-B8B6-A823F2FBB3BB}" srcOrd="0" destOrd="0" parTransId="{416C8120-8B3B-4CBF-AB67-58516311BB42}" sibTransId="{45DCD738-20A7-410C-8DB0-813B56D79C82}"/>
    <dgm:cxn modelId="{A5720ECF-1B3A-4C63-9FDE-8195187DDE87}" srcId="{09EE79D9-DEBE-4C0E-BBB8-968CE38E2C05}" destId="{969E4F38-8B4A-40BA-866F-565F6457CC8D}" srcOrd="1" destOrd="0" parTransId="{607579AB-FFF6-4CFB-A6F2-85B41190EE3E}" sibTransId="{35986A79-6F87-42D2-8355-0CA1EA02AD6B}"/>
    <dgm:cxn modelId="{E96EFCD4-86BB-4E28-81A9-AE828EA625E2}" type="presOf" srcId="{09EE79D9-DEBE-4C0E-BBB8-968CE38E2C05}" destId="{52305D29-F0D7-4341-89A0-AFB28976F324}" srcOrd="0" destOrd="0" presId="urn:microsoft.com/office/officeart/2005/8/layout/vList6"/>
    <dgm:cxn modelId="{B42DACDC-6FD9-4990-AA2E-F3240A19801D}" type="presOf" srcId="{ECDB8BA2-FA91-461E-98C8-A8DB6888887D}" destId="{CA3E418D-BC46-47F1-8CD2-61A3169A4499}" srcOrd="0" destOrd="2" presId="urn:microsoft.com/office/officeart/2005/8/layout/vList6"/>
    <dgm:cxn modelId="{5D66D2E9-4459-4733-B164-3E18FE3072C8}" type="presOf" srcId="{2EED2E87-7DD3-4288-A495-72DACA98A0DD}" destId="{CC6344C9-77F2-4928-A07B-A9C7E4AA7FA2}" srcOrd="0" destOrd="0" presId="urn:microsoft.com/office/officeart/2005/8/layout/vList6"/>
    <dgm:cxn modelId="{881A2EEE-B9E9-4C6B-9DCE-8842EDDB329F}" type="presOf" srcId="{1C4D548F-0BF3-48B3-87C2-399236FE4EB7}" destId="{4BCF4DD1-15DC-4D6F-BC1C-AADF34324843}" srcOrd="0" destOrd="3" presId="urn:microsoft.com/office/officeart/2005/8/layout/vList6"/>
    <dgm:cxn modelId="{B425F3F8-835C-4A66-8F77-482E50CE6435}" type="presParOf" srcId="{4E2B23FD-1336-461A-B964-F8559BA5AE38}" destId="{5F6B14D7-46DC-431F-842C-374E0767887E}" srcOrd="0" destOrd="0" presId="urn:microsoft.com/office/officeart/2005/8/layout/vList6"/>
    <dgm:cxn modelId="{85CB0C4E-A652-40B8-9CC7-E4DA18212398}" type="presParOf" srcId="{5F6B14D7-46DC-431F-842C-374E0767887E}" destId="{52305D29-F0D7-4341-89A0-AFB28976F324}" srcOrd="0" destOrd="0" presId="urn:microsoft.com/office/officeart/2005/8/layout/vList6"/>
    <dgm:cxn modelId="{BD5FEDA8-0DA8-478C-AC0A-5FAC54E3D294}" type="presParOf" srcId="{5F6B14D7-46DC-431F-842C-374E0767887E}" destId="{CA3E418D-BC46-47F1-8CD2-61A3169A4499}" srcOrd="1" destOrd="0" presId="urn:microsoft.com/office/officeart/2005/8/layout/vList6"/>
    <dgm:cxn modelId="{6E9272CD-D9A6-4561-B315-6BBEA3E293C6}" type="presParOf" srcId="{4E2B23FD-1336-461A-B964-F8559BA5AE38}" destId="{E9F0983C-AD2D-4E3D-A487-FB4D578112E6}" srcOrd="1" destOrd="0" presId="urn:microsoft.com/office/officeart/2005/8/layout/vList6"/>
    <dgm:cxn modelId="{7973C6E7-3C08-43B1-8193-D7137125F547}" type="presParOf" srcId="{4E2B23FD-1336-461A-B964-F8559BA5AE38}" destId="{ED28F91B-BA15-41DC-A269-B2DA9D469A42}" srcOrd="2" destOrd="0" presId="urn:microsoft.com/office/officeart/2005/8/layout/vList6"/>
    <dgm:cxn modelId="{80A09B91-D383-4D3D-AB8E-781D5113A8E2}" type="presParOf" srcId="{ED28F91B-BA15-41DC-A269-B2DA9D469A42}" destId="{CC6344C9-77F2-4928-A07B-A9C7E4AA7FA2}" srcOrd="0" destOrd="0" presId="urn:microsoft.com/office/officeart/2005/8/layout/vList6"/>
    <dgm:cxn modelId="{3ED2C17F-463E-4B16-B7D9-A2FB8F0FB9C9}"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0066"/>
        </a:solidFill>
      </dgm:spPr>
      <dgm:t>
        <a:bodyPr/>
        <a:lstStyle/>
        <a:p>
          <a:r>
            <a:rPr lang="en-US" b="1" dirty="0"/>
            <a:t>MAINTENANCE OF NORMOTHERMIA</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5A820A11-2C04-4AB2-BBAA-3A98F18748A1}">
      <dgm:prSet phldrT="[Text]" custT="1"/>
      <dgm:spPr/>
      <dgm:t>
        <a:bodyPr/>
        <a:lstStyle/>
        <a:p>
          <a:r>
            <a:rPr lang="en-US" sz="1800" b="1" i="1" dirty="0"/>
            <a:t>Active warming of patients should continue postoperatively</a:t>
          </a:r>
        </a:p>
      </dgm:t>
    </dgm:pt>
    <dgm:pt modelId="{07FE0914-607F-4AA2-A42A-67ECF9409A4D}" type="parTrans" cxnId="{D9389AFC-B336-4377-B3F3-23DC3B8BCD1C}">
      <dgm:prSet/>
      <dgm:spPr/>
      <dgm:t>
        <a:bodyPr/>
        <a:lstStyle/>
        <a:p>
          <a:endParaRPr lang="en-US"/>
        </a:p>
      </dgm:t>
    </dgm:pt>
    <dgm:pt modelId="{F5D17C52-F7C2-4F61-8C72-242FBDD5FAC2}" type="sibTrans" cxnId="{D9389AFC-B336-4377-B3F3-23DC3B8BCD1C}">
      <dgm:prSet/>
      <dgm:spPr/>
      <dgm:t>
        <a:bodyPr/>
        <a:lstStyle/>
        <a:p>
          <a:endParaRPr lang="en-US"/>
        </a:p>
      </dgm:t>
    </dgm:pt>
    <dgm:pt modelId="{2EED2E87-7DD3-4288-A495-72DACA98A0DD}">
      <dgm:prSet phldrT="[Text]"/>
      <dgm:spPr>
        <a:solidFill>
          <a:srgbClr val="FFC000"/>
        </a:solidFill>
      </dgm:spPr>
      <dgm:t>
        <a:bodyPr/>
        <a:lstStyle/>
        <a:p>
          <a:r>
            <a:rPr lang="en-US" b="1" dirty="0"/>
            <a:t>ANTIMICROBIAL PROPHYLAXIS/SKIN PREP</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6B96C85A-F0A8-40E0-B289-7A4E7D47A48D}">
      <dgm:prSet phldrT="[Text]" custT="1"/>
      <dgm:spPr/>
      <dgm:t>
        <a:bodyPr/>
        <a:lstStyle/>
        <a:p>
          <a:r>
            <a:rPr lang="en-US" sz="1800" b="1" i="1" dirty="0"/>
            <a:t>Consider patients who may be exposed while having prolonged anesthetic procedures performed</a:t>
          </a:r>
        </a:p>
      </dgm:t>
    </dgm:pt>
    <dgm:pt modelId="{7A69116E-A29D-4587-A645-9939BE68A1EF}" type="parTrans" cxnId="{C6A807B6-AE8A-492B-AB8A-BD776C4502D0}">
      <dgm:prSet/>
      <dgm:spPr/>
      <dgm:t>
        <a:bodyPr/>
        <a:lstStyle/>
        <a:p>
          <a:endParaRPr lang="en-US"/>
        </a:p>
      </dgm:t>
    </dgm:pt>
    <dgm:pt modelId="{FC8BC8B3-551F-415E-899A-257DFCBDD429}" type="sibTrans" cxnId="{C6A807B6-AE8A-492B-AB8A-BD776C4502D0}">
      <dgm:prSet/>
      <dgm:spPr/>
      <dgm:t>
        <a:bodyPr/>
        <a:lstStyle/>
        <a:p>
          <a:endParaRPr lang="en-US"/>
        </a:p>
      </dgm:t>
    </dgm:pt>
    <dgm:pt modelId="{B7DFB07E-78E6-41D4-808B-00F860F3A9DD}">
      <dgm:prSet phldrT="[Text]" custT="1"/>
      <dgm:spPr/>
      <dgm:t>
        <a:bodyPr/>
        <a:lstStyle/>
        <a:p>
          <a:r>
            <a:rPr lang="en-US" sz="1800" b="1" i="1" dirty="0"/>
            <a:t>Pre-warming of patients before surgery</a:t>
          </a:r>
        </a:p>
      </dgm:t>
    </dgm:pt>
    <dgm:pt modelId="{0995819F-6C40-4FE2-8D32-F20EA5524062}" type="parTrans" cxnId="{3A1637DB-E7C2-4D4F-B9B8-B193212303B5}">
      <dgm:prSet/>
      <dgm:spPr/>
      <dgm:t>
        <a:bodyPr/>
        <a:lstStyle/>
        <a:p>
          <a:endParaRPr lang="en-US"/>
        </a:p>
      </dgm:t>
    </dgm:pt>
    <dgm:pt modelId="{FE38C103-4F15-43D2-82CD-33CE66E1E8A0}" type="sibTrans" cxnId="{3A1637DB-E7C2-4D4F-B9B8-B193212303B5}">
      <dgm:prSet/>
      <dgm:spPr/>
      <dgm:t>
        <a:bodyPr/>
        <a:lstStyle/>
        <a:p>
          <a:endParaRPr lang="en-US"/>
        </a:p>
      </dgm:t>
    </dgm:pt>
    <dgm:pt modelId="{2725D782-4E68-492C-A29D-275DB4E311E4}">
      <dgm:prSet phldrT="[Text]" custT="1"/>
      <dgm:spPr/>
      <dgm:t>
        <a:bodyPr/>
        <a:lstStyle/>
        <a:p>
          <a:r>
            <a:rPr lang="en-US" sz="1800" b="1" i="1" dirty="0"/>
            <a:t>The patient’s temperature should be regularly during surgery, and warming adjusted accordingly</a:t>
          </a:r>
        </a:p>
      </dgm:t>
    </dgm:pt>
    <dgm:pt modelId="{70FAD7FB-DF7D-49FD-A235-A7BE9E4AF597}" type="parTrans" cxnId="{2613E296-2C64-4873-86B4-24A5DB638C00}">
      <dgm:prSet/>
      <dgm:spPr/>
      <dgm:t>
        <a:bodyPr/>
        <a:lstStyle/>
        <a:p>
          <a:endParaRPr lang="en-US"/>
        </a:p>
      </dgm:t>
    </dgm:pt>
    <dgm:pt modelId="{916F2F98-F93A-4409-A3F4-BFFFBA37E1BB}" type="sibTrans" cxnId="{2613E296-2C64-4873-86B4-24A5DB638C00}">
      <dgm:prSet/>
      <dgm:spPr/>
      <dgm:t>
        <a:bodyPr/>
        <a:lstStyle/>
        <a:p>
          <a:endParaRPr lang="en-US"/>
        </a:p>
      </dgm:t>
    </dgm:pt>
    <dgm:pt modelId="{6F2A071A-9C6D-4C6A-8987-41CA4140AB74}">
      <dgm:prSet phldrT="[Text]" custT="1"/>
      <dgm:spPr/>
      <dgm:t>
        <a:bodyPr/>
        <a:lstStyle/>
        <a:p>
          <a:r>
            <a:rPr lang="en-US" sz="1800" b="1" i="1" dirty="0"/>
            <a:t>Re-dosing of antibiotics should be administered during prolonged procedures.</a:t>
          </a:r>
        </a:p>
      </dgm:t>
    </dgm:pt>
    <dgm:pt modelId="{D0A3B64C-EC16-4937-82CA-2D5280E46DC0}" type="sibTrans" cxnId="{66AE0A2D-FE5D-4DC4-B913-952189C02941}">
      <dgm:prSet/>
      <dgm:spPr/>
      <dgm:t>
        <a:bodyPr/>
        <a:lstStyle/>
        <a:p>
          <a:endParaRPr lang="en-US"/>
        </a:p>
      </dgm:t>
    </dgm:pt>
    <dgm:pt modelId="{EB838A0F-F65C-4FCF-899E-AEE8BC885AAB}" type="parTrans" cxnId="{66AE0A2D-FE5D-4DC4-B913-952189C02941}">
      <dgm:prSet/>
      <dgm:spPr/>
      <dgm:t>
        <a:bodyPr/>
        <a:lstStyle/>
        <a:p>
          <a:endParaRPr lang="en-US"/>
        </a:p>
      </dgm:t>
    </dgm:pt>
    <dgm:pt modelId="{5A6AAC80-94AE-4B7B-9E3E-3976A01E851F}">
      <dgm:prSet phldrT="[Text]" custT="1"/>
      <dgm:spPr/>
      <dgm:t>
        <a:bodyPr/>
        <a:lstStyle/>
        <a:p>
          <a:r>
            <a:rPr lang="en-US" sz="1800" b="1" i="1" dirty="0"/>
            <a:t>Routine prophylaxis with IV antibiotics should be given 30-60” before initiating colorectal surgery</a:t>
          </a:r>
          <a:endParaRPr lang="en-US" sz="1800" dirty="0"/>
        </a:p>
      </dgm:t>
    </dgm:pt>
    <dgm:pt modelId="{EBE13E69-5712-4B73-B566-B7EE63F104BA}" type="sibTrans" cxnId="{F96A658E-F93F-42F2-846B-589F75DA2D70}">
      <dgm:prSet/>
      <dgm:spPr/>
      <dgm:t>
        <a:bodyPr/>
        <a:lstStyle/>
        <a:p>
          <a:endParaRPr lang="en-US"/>
        </a:p>
      </dgm:t>
    </dgm:pt>
    <dgm:pt modelId="{18188D46-1093-476B-AD79-0A45C239ED66}" type="parTrans" cxnId="{F96A658E-F93F-42F2-846B-589F75DA2D70}">
      <dgm:prSet/>
      <dgm:spPr/>
      <dgm:t>
        <a:bodyPr/>
        <a:lstStyle/>
        <a:p>
          <a:endParaRPr lang="en-US"/>
        </a:p>
      </dgm:t>
    </dgm:pt>
    <dgm:pt modelId="{7F47EE5A-948A-4E50-A5E9-18B20E19282D}">
      <dgm:prSet phldrT="[Text]" custT="1"/>
      <dgm:spPr/>
      <dgm:t>
        <a:bodyPr/>
        <a:lstStyle/>
        <a:p>
          <a:r>
            <a:rPr lang="en-US" sz="1800" b="1" i="1" dirty="0" err="1"/>
            <a:t>Chlorohexidine</a:t>
          </a:r>
          <a:r>
            <a:rPr lang="en-US" sz="1800" b="1" i="1" dirty="0"/>
            <a:t>-alcohol based skin preps are optimal for use in skin prep for surgery</a:t>
          </a:r>
        </a:p>
      </dgm:t>
    </dgm:pt>
    <dgm:pt modelId="{BCB5062F-4B5C-4CC0-A77D-42F31C33BAD5}" type="parTrans" cxnId="{0777418C-A13D-4A86-901D-A2408ADF451A}">
      <dgm:prSet/>
      <dgm:spPr/>
      <dgm:t>
        <a:bodyPr/>
        <a:lstStyle/>
        <a:p>
          <a:endParaRPr lang="en-US"/>
        </a:p>
      </dgm:t>
    </dgm:pt>
    <dgm:pt modelId="{51AD725C-21BB-4426-ABBE-202F9F42399A}" type="sibTrans" cxnId="{0777418C-A13D-4A86-901D-A2408ADF451A}">
      <dgm:prSet/>
      <dgm:spPr/>
      <dgm:t>
        <a:bodyPr/>
        <a:lstStyle/>
        <a:p>
          <a:endParaRPr lang="en-US"/>
        </a:p>
      </dgm:t>
    </dgm:pt>
    <dgm:pt modelId="{954EE4BF-A7C2-413E-B909-EACC0910B5BF}">
      <dgm:prSet phldrT="[Text]" custT="1"/>
      <dgm:spPr/>
      <dgm:t>
        <a:bodyPr/>
        <a:lstStyle/>
        <a:p>
          <a:r>
            <a:rPr lang="en-US" sz="1800" b="1" i="1" dirty="0"/>
            <a:t>Hair clipping (vs. shaving) is associated with fewer surgical site infections</a:t>
          </a:r>
        </a:p>
      </dgm:t>
    </dgm:pt>
    <dgm:pt modelId="{75DFB7B6-EE25-49B6-A25F-D1FC5E33B0E5}" type="parTrans" cxnId="{F593B122-CE31-40E1-9BA4-72C083DAEEB5}">
      <dgm:prSet/>
      <dgm:spPr/>
      <dgm:t>
        <a:bodyPr/>
        <a:lstStyle/>
        <a:p>
          <a:endParaRPr lang="en-US"/>
        </a:p>
      </dgm:t>
    </dgm:pt>
    <dgm:pt modelId="{F185D3E3-2DDE-45BF-81A3-45F57B45062E}" type="sibTrans" cxnId="{F593B122-CE31-40E1-9BA4-72C083DAEEB5}">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97991">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00790">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71350" custLinFactNeighborX="-238" custLinFactNeighborY="-4367">
        <dgm:presLayoutVars>
          <dgm:bulletEnabled val="1"/>
        </dgm:presLayoutVars>
      </dgm:prSet>
      <dgm:spPr/>
    </dgm:pt>
  </dgm:ptLst>
  <dgm:cxnLst>
    <dgm:cxn modelId="{0F92440C-82B8-414C-8805-AA7724D76E7A}" srcId="{158D919D-66C7-4CCC-8EF9-3EBD7D464015}" destId="{2EED2E87-7DD3-4288-A495-72DACA98A0DD}" srcOrd="1" destOrd="0" parTransId="{E3DB2A5A-D60C-4EDB-BD89-BF4ADDFB19C1}" sibTransId="{809D35C2-1A47-48E3-951E-4385AA95E504}"/>
    <dgm:cxn modelId="{652C230D-0F93-40FD-9D38-722F0F12EC56}" type="presOf" srcId="{09EE79D9-DEBE-4C0E-BBB8-968CE38E2C05}" destId="{52305D29-F0D7-4341-89A0-AFB28976F324}" srcOrd="0" destOrd="0" presId="urn:microsoft.com/office/officeart/2005/8/layout/vList6"/>
    <dgm:cxn modelId="{1EF0931D-C0DD-4169-8BD1-B99C5A9DC76C}" type="presOf" srcId="{954EE4BF-A7C2-413E-B909-EACC0910B5BF}" destId="{4BCF4DD1-15DC-4D6F-BC1C-AADF34324843}" srcOrd="0" destOrd="3" presId="urn:microsoft.com/office/officeart/2005/8/layout/vList6"/>
    <dgm:cxn modelId="{F593B122-CE31-40E1-9BA4-72C083DAEEB5}" srcId="{2EED2E87-7DD3-4288-A495-72DACA98A0DD}" destId="{954EE4BF-A7C2-413E-B909-EACC0910B5BF}" srcOrd="3" destOrd="0" parTransId="{75DFB7B6-EE25-49B6-A25F-D1FC5E33B0E5}" sibTransId="{F185D3E3-2DDE-45BF-81A3-45F57B45062E}"/>
    <dgm:cxn modelId="{32C95123-51D5-4615-874A-3FC47692B420}" srcId="{158D919D-66C7-4CCC-8EF9-3EBD7D464015}" destId="{09EE79D9-DEBE-4C0E-BBB8-968CE38E2C05}" srcOrd="0" destOrd="0" parTransId="{591E696D-D59E-4A60-B9D2-EBA08CEDCE29}" sibTransId="{D58DCF3B-58CD-42DC-9007-752D92A219A5}"/>
    <dgm:cxn modelId="{C341EB25-0DEE-4EAF-99ED-D93E93AB6659}" type="presOf" srcId="{2725D782-4E68-492C-A29D-275DB4E311E4}" destId="{CA3E418D-BC46-47F1-8CD2-61A3169A4499}" srcOrd="0" destOrd="2" presId="urn:microsoft.com/office/officeart/2005/8/layout/vList6"/>
    <dgm:cxn modelId="{66AE0A2D-FE5D-4DC4-B913-952189C02941}" srcId="{2EED2E87-7DD3-4288-A495-72DACA98A0DD}" destId="{6F2A071A-9C6D-4C6A-8987-41CA4140AB74}" srcOrd="1" destOrd="0" parTransId="{EB838A0F-F65C-4FCF-899E-AEE8BC885AAB}" sibTransId="{D0A3B64C-EC16-4937-82CA-2D5280E46DC0}"/>
    <dgm:cxn modelId="{3B9A802D-155F-4E19-9435-6C7C88B40218}" type="presOf" srcId="{6B96C85A-F0A8-40E0-B289-7A4E7D47A48D}" destId="{CA3E418D-BC46-47F1-8CD2-61A3169A4499}" srcOrd="0" destOrd="1" presId="urn:microsoft.com/office/officeart/2005/8/layout/vList6"/>
    <dgm:cxn modelId="{7B557531-1A04-4452-9F7E-7838ECFD7742}" type="presOf" srcId="{158D919D-66C7-4CCC-8EF9-3EBD7D464015}" destId="{4E2B23FD-1336-461A-B964-F8559BA5AE38}" srcOrd="0" destOrd="0" presId="urn:microsoft.com/office/officeart/2005/8/layout/vList6"/>
    <dgm:cxn modelId="{A0A58D35-829E-4A53-AB82-A4A19DBA1B34}" type="presOf" srcId="{2EED2E87-7DD3-4288-A495-72DACA98A0DD}" destId="{CC6344C9-77F2-4928-A07B-A9C7E4AA7FA2}" srcOrd="0" destOrd="0" presId="urn:microsoft.com/office/officeart/2005/8/layout/vList6"/>
    <dgm:cxn modelId="{FF6CDA39-7A9D-4AEF-947F-A0CFA2CD9BF2}" type="presOf" srcId="{6F2A071A-9C6D-4C6A-8987-41CA4140AB74}" destId="{4BCF4DD1-15DC-4D6F-BC1C-AADF34324843}" srcOrd="0" destOrd="1" presId="urn:microsoft.com/office/officeart/2005/8/layout/vList6"/>
    <dgm:cxn modelId="{0777418C-A13D-4A86-901D-A2408ADF451A}" srcId="{2EED2E87-7DD3-4288-A495-72DACA98A0DD}" destId="{7F47EE5A-948A-4E50-A5E9-18B20E19282D}" srcOrd="2" destOrd="0" parTransId="{BCB5062F-4B5C-4CC0-A77D-42F31C33BAD5}" sibTransId="{51AD725C-21BB-4426-ABBE-202F9F42399A}"/>
    <dgm:cxn modelId="{F96A658E-F93F-42F2-846B-589F75DA2D70}" srcId="{2EED2E87-7DD3-4288-A495-72DACA98A0DD}" destId="{5A6AAC80-94AE-4B7B-9E3E-3976A01E851F}" srcOrd="0" destOrd="0" parTransId="{18188D46-1093-476B-AD79-0A45C239ED66}" sibTransId="{EBE13E69-5712-4B73-B566-B7EE63F104BA}"/>
    <dgm:cxn modelId="{2613E296-2C64-4873-86B4-24A5DB638C00}" srcId="{09EE79D9-DEBE-4C0E-BBB8-968CE38E2C05}" destId="{2725D782-4E68-492C-A29D-275DB4E311E4}" srcOrd="2" destOrd="0" parTransId="{70FAD7FB-DF7D-49FD-A235-A7BE9E4AF597}" sibTransId="{916F2F98-F93A-4409-A3F4-BFFFBA37E1BB}"/>
    <dgm:cxn modelId="{3B436EA1-886B-4703-89E8-B9DBD52F6B2C}" type="presOf" srcId="{B7DFB07E-78E6-41D4-808B-00F860F3A9DD}" destId="{CA3E418D-BC46-47F1-8CD2-61A3169A4499}" srcOrd="0" destOrd="0" presId="urn:microsoft.com/office/officeart/2005/8/layout/vList6"/>
    <dgm:cxn modelId="{553600A3-1500-4459-8DC2-EAE78334FEB5}" type="presOf" srcId="{7F47EE5A-948A-4E50-A5E9-18B20E19282D}" destId="{4BCF4DD1-15DC-4D6F-BC1C-AADF34324843}" srcOrd="0" destOrd="2" presId="urn:microsoft.com/office/officeart/2005/8/layout/vList6"/>
    <dgm:cxn modelId="{C6A807B6-AE8A-492B-AB8A-BD776C4502D0}" srcId="{09EE79D9-DEBE-4C0E-BBB8-968CE38E2C05}" destId="{6B96C85A-F0A8-40E0-B289-7A4E7D47A48D}" srcOrd="1" destOrd="0" parTransId="{7A69116E-A29D-4587-A645-9939BE68A1EF}" sibTransId="{FC8BC8B3-551F-415E-899A-257DFCBDD429}"/>
    <dgm:cxn modelId="{157267BB-CF10-4731-8F0E-B5AB196C7BE4}" type="presOf" srcId="{5A6AAC80-94AE-4B7B-9E3E-3976A01E851F}" destId="{4BCF4DD1-15DC-4D6F-BC1C-AADF34324843}" srcOrd="0" destOrd="0" presId="urn:microsoft.com/office/officeart/2005/8/layout/vList6"/>
    <dgm:cxn modelId="{3A1637DB-E7C2-4D4F-B9B8-B193212303B5}" srcId="{09EE79D9-DEBE-4C0E-BBB8-968CE38E2C05}" destId="{B7DFB07E-78E6-41D4-808B-00F860F3A9DD}" srcOrd="0" destOrd="0" parTransId="{0995819F-6C40-4FE2-8D32-F20EA5524062}" sibTransId="{FE38C103-4F15-43D2-82CD-33CE66E1E8A0}"/>
    <dgm:cxn modelId="{101230DC-51E0-4C96-933B-0838221C0F7E}" type="presOf" srcId="{5A820A11-2C04-4AB2-BBAA-3A98F18748A1}" destId="{CA3E418D-BC46-47F1-8CD2-61A3169A4499}" srcOrd="0" destOrd="3" presId="urn:microsoft.com/office/officeart/2005/8/layout/vList6"/>
    <dgm:cxn modelId="{D9389AFC-B336-4377-B3F3-23DC3B8BCD1C}" srcId="{09EE79D9-DEBE-4C0E-BBB8-968CE38E2C05}" destId="{5A820A11-2C04-4AB2-BBAA-3A98F18748A1}" srcOrd="3" destOrd="0" parTransId="{07FE0914-607F-4AA2-A42A-67ECF9409A4D}" sibTransId="{F5D17C52-F7C2-4F61-8C72-242FBDD5FAC2}"/>
    <dgm:cxn modelId="{D7581124-1375-4A9F-946E-1AF5FEDA1082}" type="presParOf" srcId="{4E2B23FD-1336-461A-B964-F8559BA5AE38}" destId="{5F6B14D7-46DC-431F-842C-374E0767887E}" srcOrd="0" destOrd="0" presId="urn:microsoft.com/office/officeart/2005/8/layout/vList6"/>
    <dgm:cxn modelId="{C166C195-4CBB-40AE-9569-AF261CDD28FA}" type="presParOf" srcId="{5F6B14D7-46DC-431F-842C-374E0767887E}" destId="{52305D29-F0D7-4341-89A0-AFB28976F324}" srcOrd="0" destOrd="0" presId="urn:microsoft.com/office/officeart/2005/8/layout/vList6"/>
    <dgm:cxn modelId="{1FA94C58-39F1-48E4-BE9D-CD1DBF7EBEBA}" type="presParOf" srcId="{5F6B14D7-46DC-431F-842C-374E0767887E}" destId="{CA3E418D-BC46-47F1-8CD2-61A3169A4499}" srcOrd="1" destOrd="0" presId="urn:microsoft.com/office/officeart/2005/8/layout/vList6"/>
    <dgm:cxn modelId="{543330C6-9D12-40D8-B037-97ECF16AD2F7}" type="presParOf" srcId="{4E2B23FD-1336-461A-B964-F8559BA5AE38}" destId="{E9F0983C-AD2D-4E3D-A487-FB4D578112E6}" srcOrd="1" destOrd="0" presId="urn:microsoft.com/office/officeart/2005/8/layout/vList6"/>
    <dgm:cxn modelId="{2ADB3729-0EA1-4A78-9D6A-6EB3C9469B64}" type="presParOf" srcId="{4E2B23FD-1336-461A-B964-F8559BA5AE38}" destId="{ED28F91B-BA15-41DC-A269-B2DA9D469A42}" srcOrd="2" destOrd="0" presId="urn:microsoft.com/office/officeart/2005/8/layout/vList6"/>
    <dgm:cxn modelId="{0EB69FEE-2FA5-4D09-9496-E5DE933488EE}" type="presParOf" srcId="{ED28F91B-BA15-41DC-A269-B2DA9D469A42}" destId="{CC6344C9-77F2-4928-A07B-A9C7E4AA7FA2}" srcOrd="0" destOrd="0" presId="urn:microsoft.com/office/officeart/2005/8/layout/vList6"/>
    <dgm:cxn modelId="{0046C56D-B547-45A4-8EE7-0EB9B9F3A42D}"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6600CC"/>
        </a:solidFill>
      </dgm:spPr>
      <dgm:t>
        <a:bodyPr/>
        <a:lstStyle/>
        <a:p>
          <a:r>
            <a:rPr lang="en-US" sz="2100" b="1" dirty="0"/>
            <a:t>FLUID MANAGEMENT</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D4E79FDD-0DE9-459E-A39D-8B3990D2A00F}">
      <dgm:prSet phldrT="[Text]" custT="1"/>
      <dgm:spPr/>
      <dgm:t>
        <a:bodyPr/>
        <a:lstStyle/>
        <a:p>
          <a:r>
            <a:rPr lang="en-US" sz="2000" b="1" i="1" dirty="0"/>
            <a:t>Assess hydration optimization compliance preoperatively</a:t>
          </a:r>
        </a:p>
      </dgm:t>
    </dgm:pt>
    <dgm:pt modelId="{06C275D0-9FB4-4A0A-90EB-DEB46699C097}" type="parTrans" cxnId="{0493F33E-8F69-4D91-85BB-678EFE4A884E}">
      <dgm:prSet/>
      <dgm:spPr/>
      <dgm:t>
        <a:bodyPr/>
        <a:lstStyle/>
        <a:p>
          <a:endParaRPr lang="en-US"/>
        </a:p>
      </dgm:t>
    </dgm:pt>
    <dgm:pt modelId="{79AB0A07-F89C-46C7-B8C3-F0A562CB115C}" type="sibTrans" cxnId="{0493F33E-8F69-4D91-85BB-678EFE4A884E}">
      <dgm:prSet/>
      <dgm:spPr/>
      <dgm:t>
        <a:bodyPr/>
        <a:lstStyle/>
        <a:p>
          <a:endParaRPr lang="en-US"/>
        </a:p>
      </dgm:t>
    </dgm:pt>
    <dgm:pt modelId="{5A820A11-2C04-4AB2-BBAA-3A98F18748A1}">
      <dgm:prSet phldrT="[Text]" custT="1"/>
      <dgm:spPr/>
      <dgm:t>
        <a:bodyPr/>
        <a:lstStyle/>
        <a:p>
          <a:endParaRPr lang="en-US" sz="2000" dirty="0"/>
        </a:p>
      </dgm:t>
    </dgm:pt>
    <dgm:pt modelId="{07FE0914-607F-4AA2-A42A-67ECF9409A4D}" type="parTrans" cxnId="{D9389AFC-B336-4377-B3F3-23DC3B8BCD1C}">
      <dgm:prSet/>
      <dgm:spPr/>
      <dgm:t>
        <a:bodyPr/>
        <a:lstStyle/>
        <a:p>
          <a:endParaRPr lang="en-US"/>
        </a:p>
      </dgm:t>
    </dgm:pt>
    <dgm:pt modelId="{F5D17C52-F7C2-4F61-8C72-242FBDD5FAC2}" type="sibTrans" cxnId="{D9389AFC-B336-4377-B3F3-23DC3B8BCD1C}">
      <dgm:prSet/>
      <dgm:spPr/>
      <dgm:t>
        <a:bodyPr/>
        <a:lstStyle/>
        <a:p>
          <a:endParaRPr lang="en-US"/>
        </a:p>
      </dgm:t>
    </dgm:pt>
    <dgm:pt modelId="{2EED2E87-7DD3-4288-A495-72DACA98A0DD}">
      <dgm:prSet phldrT="[Text]" custT="1"/>
      <dgm:spPr>
        <a:solidFill>
          <a:srgbClr val="00CCFF"/>
        </a:solidFill>
      </dgm:spPr>
      <dgm:t>
        <a:bodyPr/>
        <a:lstStyle/>
        <a:p>
          <a:r>
            <a:rPr lang="en-US" sz="2100" b="1" dirty="0"/>
            <a:t>TUBES AND DRAINS</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Nasogastric tubes and wound drains should be avoided whenever possible</a:t>
          </a:r>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8E79D669-5CF8-4FDF-AE06-6E7F5345C34A}">
      <dgm:prSet phldrT="[Text]" custT="1"/>
      <dgm:spPr/>
      <dgm:t>
        <a:bodyPr/>
        <a:lstStyle/>
        <a:p>
          <a:r>
            <a:rPr lang="en-US" sz="2000" b="1" i="1" dirty="0"/>
            <a:t>If necessary, assess and advocate for removal when appropriate: NG tubes inserted during surgery should be removed before reversal of anesthesia</a:t>
          </a:r>
        </a:p>
      </dgm:t>
    </dgm:pt>
    <dgm:pt modelId="{7D51EB99-9593-4E6A-8F52-7E1DE02FE7D2}" type="parTrans" cxnId="{207CE58C-26DA-4A44-945D-360ABAACEFEC}">
      <dgm:prSet/>
      <dgm:spPr/>
      <dgm:t>
        <a:bodyPr/>
        <a:lstStyle/>
        <a:p>
          <a:endParaRPr lang="en-US"/>
        </a:p>
      </dgm:t>
    </dgm:pt>
    <dgm:pt modelId="{32697F6F-7A85-4E34-848F-BC97CAC4ED8E}" type="sibTrans" cxnId="{207CE58C-26DA-4A44-945D-360ABAACEFEC}">
      <dgm:prSet/>
      <dgm:spPr/>
      <dgm:t>
        <a:bodyPr/>
        <a:lstStyle/>
        <a:p>
          <a:endParaRPr lang="en-US"/>
        </a:p>
      </dgm:t>
    </dgm:pt>
    <dgm:pt modelId="{5BEB8D39-214F-49B4-A477-125A8610906E}">
      <dgm:prSet phldrT="[Text]" custT="1"/>
      <dgm:spPr/>
      <dgm:t>
        <a:bodyPr/>
        <a:lstStyle/>
        <a:p>
          <a:endParaRPr lang="en-US" sz="2000" dirty="0"/>
        </a:p>
      </dgm:t>
    </dgm:pt>
    <dgm:pt modelId="{3817310F-5F5C-4B8B-859D-B2E60B464D9A}" type="parTrans" cxnId="{F2927C02-A26F-44D5-A403-A6714679F91C}">
      <dgm:prSet/>
      <dgm:spPr/>
      <dgm:t>
        <a:bodyPr/>
        <a:lstStyle/>
        <a:p>
          <a:endParaRPr lang="en-US"/>
        </a:p>
      </dgm:t>
    </dgm:pt>
    <dgm:pt modelId="{89FB8702-8407-4C37-9BB1-61857492D228}" type="sibTrans" cxnId="{F2927C02-A26F-44D5-A403-A6714679F91C}">
      <dgm:prSet/>
      <dgm:spPr/>
      <dgm:t>
        <a:bodyPr/>
        <a:lstStyle/>
        <a:p>
          <a:endParaRPr lang="en-US"/>
        </a:p>
      </dgm:t>
    </dgm:pt>
    <dgm:pt modelId="{D49A3AF5-F9B7-40C1-A53F-F7956634565B}">
      <dgm:prSet phldrT="[Text]" custT="1"/>
      <dgm:spPr/>
      <dgm:t>
        <a:bodyPr/>
        <a:lstStyle/>
        <a:p>
          <a:r>
            <a:rPr lang="en-US" sz="2000" b="1" i="1" dirty="0"/>
            <a:t>Be sure to monitor case delays and intervene accordingly (in conjunction with the anesthesia team’s guidance) to avoid unnecessary fasting from fluids</a:t>
          </a:r>
        </a:p>
      </dgm:t>
    </dgm:pt>
    <dgm:pt modelId="{366F43A8-5497-48F1-AD1C-43DEAB40AB31}" type="parTrans" cxnId="{2D3D348A-DF9D-41B7-BCB6-3D5D176EC40B}">
      <dgm:prSet/>
      <dgm:spPr/>
    </dgm:pt>
    <dgm:pt modelId="{8F4C91B7-76F9-49FD-BDBA-D1A1083966DA}" type="sibTrans" cxnId="{2D3D348A-DF9D-41B7-BCB6-3D5D176EC40B}">
      <dgm:prSet/>
      <dgm:spPr/>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97991">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00790" custLinFactNeighborX="-377" custLinFactNeighborY="1694">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LinFactNeighborX="-251" custLinFactNeighborY="-1270">
        <dgm:presLayoutVars>
          <dgm:bulletEnabled val="1"/>
        </dgm:presLayoutVars>
      </dgm:prSet>
      <dgm:spPr/>
    </dgm:pt>
  </dgm:ptLst>
  <dgm:cxnLst>
    <dgm:cxn modelId="{F2927C02-A26F-44D5-A403-A6714679F91C}" srcId="{2EED2E87-7DD3-4288-A495-72DACA98A0DD}" destId="{5BEB8D39-214F-49B4-A477-125A8610906E}" srcOrd="0" destOrd="0" parTransId="{3817310F-5F5C-4B8B-859D-B2E60B464D9A}" sibTransId="{89FB8702-8407-4C37-9BB1-61857492D228}"/>
    <dgm:cxn modelId="{0F92440C-82B8-414C-8805-AA7724D76E7A}" srcId="{158D919D-66C7-4CCC-8EF9-3EBD7D464015}" destId="{2EED2E87-7DD3-4288-A495-72DACA98A0DD}" srcOrd="1" destOrd="0" parTransId="{E3DB2A5A-D60C-4EDB-BD89-BF4ADDFB19C1}" sibTransId="{809D35C2-1A47-48E3-951E-4385AA95E504}"/>
    <dgm:cxn modelId="{121D6C0E-DEED-485B-AEBD-8B32CE31A09C}" type="presOf" srcId="{5BEB8D39-214F-49B4-A477-125A8610906E}" destId="{4BCF4DD1-15DC-4D6F-BC1C-AADF34324843}"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0493F33E-8F69-4D91-85BB-678EFE4A884E}" srcId="{09EE79D9-DEBE-4C0E-BBB8-968CE38E2C05}" destId="{D4E79FDD-0DE9-459E-A39D-8B3990D2A00F}" srcOrd="0" destOrd="0" parTransId="{06C275D0-9FB4-4A0A-90EB-DEB46699C097}" sibTransId="{79AB0A07-F89C-46C7-B8C3-F0A562CB115C}"/>
    <dgm:cxn modelId="{5349AE51-DD98-49A2-9418-07D9A875B6B5}" type="presOf" srcId="{09EE79D9-DEBE-4C0E-BBB8-968CE38E2C05}" destId="{52305D29-F0D7-4341-89A0-AFB28976F324}" srcOrd="0" destOrd="0" presId="urn:microsoft.com/office/officeart/2005/8/layout/vList6"/>
    <dgm:cxn modelId="{8D16E86F-8BED-419B-98D4-5494DA962BE4}" type="presOf" srcId="{D4E79FDD-0DE9-459E-A39D-8B3990D2A00F}" destId="{CA3E418D-BC46-47F1-8CD2-61A3169A4499}" srcOrd="0" destOrd="0" presId="urn:microsoft.com/office/officeart/2005/8/layout/vList6"/>
    <dgm:cxn modelId="{83D18681-5405-4CFD-A378-470BE26F25D5}" type="presOf" srcId="{E22C8127-7DB4-4DBB-92AC-A0A4F0821861}" destId="{4BCF4DD1-15DC-4D6F-BC1C-AADF34324843}" srcOrd="0" destOrd="1" presId="urn:microsoft.com/office/officeart/2005/8/layout/vList6"/>
    <dgm:cxn modelId="{8FBF2F85-643B-473B-ABD1-B12851F7973E}" type="presOf" srcId="{158D919D-66C7-4CCC-8EF9-3EBD7D464015}" destId="{4E2B23FD-1336-461A-B964-F8559BA5AE38}" srcOrd="0" destOrd="0" presId="urn:microsoft.com/office/officeart/2005/8/layout/vList6"/>
    <dgm:cxn modelId="{2D3D348A-DF9D-41B7-BCB6-3D5D176EC40B}" srcId="{09EE79D9-DEBE-4C0E-BBB8-968CE38E2C05}" destId="{D49A3AF5-F9B7-40C1-A53F-F7956634565B}" srcOrd="1" destOrd="0" parTransId="{366F43A8-5497-48F1-AD1C-43DEAB40AB31}" sibTransId="{8F4C91B7-76F9-49FD-BDBA-D1A1083966DA}"/>
    <dgm:cxn modelId="{207CE58C-26DA-4A44-945D-360ABAACEFEC}" srcId="{2EED2E87-7DD3-4288-A495-72DACA98A0DD}" destId="{8E79D669-5CF8-4FDF-AE06-6E7F5345C34A}" srcOrd="2" destOrd="0" parTransId="{7D51EB99-9593-4E6A-8F52-7E1DE02FE7D2}" sibTransId="{32697F6F-7A85-4E34-848F-BC97CAC4ED8E}"/>
    <dgm:cxn modelId="{3FCB77AD-DE4B-48AF-B619-E143CA881B9A}" type="presOf" srcId="{2EED2E87-7DD3-4288-A495-72DACA98A0DD}" destId="{CC6344C9-77F2-4928-A07B-A9C7E4AA7FA2}" srcOrd="0" destOrd="0" presId="urn:microsoft.com/office/officeart/2005/8/layout/vList6"/>
    <dgm:cxn modelId="{4765DFB8-F04D-405B-8467-05E58ABAE3BA}" type="presOf" srcId="{8E79D669-5CF8-4FDF-AE06-6E7F5345C34A}" destId="{4BCF4DD1-15DC-4D6F-BC1C-AADF34324843}" srcOrd="0" destOrd="2" presId="urn:microsoft.com/office/officeart/2005/8/layout/vList6"/>
    <dgm:cxn modelId="{D77996BC-2B00-41EE-9759-F14C2355C35C}" srcId="{2EED2E87-7DD3-4288-A495-72DACA98A0DD}" destId="{E22C8127-7DB4-4DBB-92AC-A0A4F0821861}" srcOrd="1" destOrd="0" parTransId="{50261604-D838-43D0-AAFC-CC66CE1F13BE}" sibTransId="{6CAC5738-186B-4CBA-86C5-60AC8C5E9CCC}"/>
    <dgm:cxn modelId="{279681C0-9A4C-46F6-9948-81C61511F5AB}" type="presOf" srcId="{D49A3AF5-F9B7-40C1-A53F-F7956634565B}" destId="{CA3E418D-BC46-47F1-8CD2-61A3169A4499}" srcOrd="0" destOrd="1" presId="urn:microsoft.com/office/officeart/2005/8/layout/vList6"/>
    <dgm:cxn modelId="{637493D8-424E-40E1-AC7A-90590DED8660}" type="presOf" srcId="{5A820A11-2C04-4AB2-BBAA-3A98F18748A1}" destId="{CA3E418D-BC46-47F1-8CD2-61A3169A4499}" srcOrd="0" destOrd="2" presId="urn:microsoft.com/office/officeart/2005/8/layout/vList6"/>
    <dgm:cxn modelId="{D9389AFC-B336-4377-B3F3-23DC3B8BCD1C}" srcId="{09EE79D9-DEBE-4C0E-BBB8-968CE38E2C05}" destId="{5A820A11-2C04-4AB2-BBAA-3A98F18748A1}" srcOrd="2" destOrd="0" parTransId="{07FE0914-607F-4AA2-A42A-67ECF9409A4D}" sibTransId="{F5D17C52-F7C2-4F61-8C72-242FBDD5FAC2}"/>
    <dgm:cxn modelId="{A20B4FE5-78DD-4455-8F7B-336AD5ED956D}" type="presParOf" srcId="{4E2B23FD-1336-461A-B964-F8559BA5AE38}" destId="{5F6B14D7-46DC-431F-842C-374E0767887E}" srcOrd="0" destOrd="0" presId="urn:microsoft.com/office/officeart/2005/8/layout/vList6"/>
    <dgm:cxn modelId="{1497CD78-1A4A-4F1E-B717-518529D1D2B5}" type="presParOf" srcId="{5F6B14D7-46DC-431F-842C-374E0767887E}" destId="{52305D29-F0D7-4341-89A0-AFB28976F324}" srcOrd="0" destOrd="0" presId="urn:microsoft.com/office/officeart/2005/8/layout/vList6"/>
    <dgm:cxn modelId="{CE9E2F17-E90C-4FF4-B71D-8A67CF5614FB}" type="presParOf" srcId="{5F6B14D7-46DC-431F-842C-374E0767887E}" destId="{CA3E418D-BC46-47F1-8CD2-61A3169A4499}" srcOrd="1" destOrd="0" presId="urn:microsoft.com/office/officeart/2005/8/layout/vList6"/>
    <dgm:cxn modelId="{C101B595-6E14-4FA9-B656-E42BDD28EADF}" type="presParOf" srcId="{4E2B23FD-1336-461A-B964-F8559BA5AE38}" destId="{E9F0983C-AD2D-4E3D-A487-FB4D578112E6}" srcOrd="1" destOrd="0" presId="urn:microsoft.com/office/officeart/2005/8/layout/vList6"/>
    <dgm:cxn modelId="{E89E575D-CDA5-420E-83EC-90D19CB14B3A}" type="presParOf" srcId="{4E2B23FD-1336-461A-B964-F8559BA5AE38}" destId="{ED28F91B-BA15-41DC-A269-B2DA9D469A42}" srcOrd="2" destOrd="0" presId="urn:microsoft.com/office/officeart/2005/8/layout/vList6"/>
    <dgm:cxn modelId="{6D2CFB92-FB7C-4DAA-9E7A-40174B51639A}" type="presParOf" srcId="{ED28F91B-BA15-41DC-A269-B2DA9D469A42}" destId="{CC6344C9-77F2-4928-A07B-A9C7E4AA7FA2}" srcOrd="0" destOrd="0" presId="urn:microsoft.com/office/officeart/2005/8/layout/vList6"/>
    <dgm:cxn modelId="{ACAD735A-DE8D-4B0F-A754-A316C1CEEEA5}"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5DF15-1A58-4688-82E3-2BFC6E7231F8}">
      <dsp:nvSpPr>
        <dsp:cNvPr id="0" name=""/>
        <dsp:cNvSpPr/>
      </dsp:nvSpPr>
      <dsp:spPr>
        <a:xfrm>
          <a:off x="2649089" y="2023110"/>
          <a:ext cx="2472690" cy="2472690"/>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Efficiency</a:t>
          </a:r>
        </a:p>
      </dsp:txBody>
      <dsp:txXfrm>
        <a:off x="3146210" y="2602326"/>
        <a:ext cx="1478448" cy="1271014"/>
      </dsp:txXfrm>
    </dsp:sp>
    <dsp:sp modelId="{FCFBEC8F-ADF2-4F9B-9739-D19093480700}">
      <dsp:nvSpPr>
        <dsp:cNvPr id="0" name=""/>
        <dsp:cNvSpPr/>
      </dsp:nvSpPr>
      <dsp:spPr>
        <a:xfrm>
          <a:off x="1210433" y="1438656"/>
          <a:ext cx="1798320" cy="1798320"/>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Healthcare</a:t>
          </a:r>
        </a:p>
      </dsp:txBody>
      <dsp:txXfrm>
        <a:off x="1663165" y="1894125"/>
        <a:ext cx="892856" cy="887382"/>
      </dsp:txXfrm>
    </dsp:sp>
    <dsp:sp modelId="{8A0D28C4-C4BA-4383-A713-06436FE58474}">
      <dsp:nvSpPr>
        <dsp:cNvPr id="0" name=""/>
        <dsp:cNvSpPr/>
      </dsp:nvSpPr>
      <dsp:spPr>
        <a:xfrm rot="20700000">
          <a:off x="2232609" y="197998"/>
          <a:ext cx="1761986" cy="1761986"/>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Health Care</a:t>
          </a:r>
        </a:p>
      </dsp:txBody>
      <dsp:txXfrm rot="-20700000">
        <a:off x="2619065" y="584454"/>
        <a:ext cx="989076" cy="989076"/>
      </dsp:txXfrm>
    </dsp:sp>
    <dsp:sp modelId="{D2FC5377-E763-4095-9C87-5480677FFB30}">
      <dsp:nvSpPr>
        <dsp:cNvPr id="0" name=""/>
        <dsp:cNvSpPr/>
      </dsp:nvSpPr>
      <dsp:spPr>
        <a:xfrm>
          <a:off x="2462276" y="1648095"/>
          <a:ext cx="3165043" cy="3165043"/>
        </a:xfrm>
        <a:prstGeom prst="circularArrow">
          <a:avLst>
            <a:gd name="adj1" fmla="val 4687"/>
            <a:gd name="adj2" fmla="val 299029"/>
            <a:gd name="adj3" fmla="val 2522945"/>
            <a:gd name="adj4" fmla="val 15846748"/>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DDC077-B230-46E5-9434-1DD57ADCA8F5}">
      <dsp:nvSpPr>
        <dsp:cNvPr id="0" name=""/>
        <dsp:cNvSpPr/>
      </dsp:nvSpPr>
      <dsp:spPr>
        <a:xfrm>
          <a:off x="891954" y="1039461"/>
          <a:ext cx="2299601" cy="2299601"/>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07E03D-145A-4E8A-863C-F8B6140EA251}">
      <dsp:nvSpPr>
        <dsp:cNvPr id="0" name=""/>
        <dsp:cNvSpPr/>
      </dsp:nvSpPr>
      <dsp:spPr>
        <a:xfrm>
          <a:off x="1810111" y="-189236"/>
          <a:ext cx="2479433" cy="2479433"/>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91ABC-4233-4F18-B9DB-AC51F3949D2A}">
      <dsp:nvSpPr>
        <dsp:cNvPr id="0" name=""/>
        <dsp:cNvSpPr/>
      </dsp:nvSpPr>
      <dsp:spPr>
        <a:xfrm>
          <a:off x="2074028" y="102626"/>
          <a:ext cx="730784" cy="330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Assessment</a:t>
          </a:r>
        </a:p>
      </dsp:txBody>
      <dsp:txXfrm>
        <a:off x="2090172" y="118770"/>
        <a:ext cx="698496" cy="298432"/>
      </dsp:txXfrm>
    </dsp:sp>
    <dsp:sp modelId="{CC408025-0A86-409A-86AD-EBB8D3BB116F}">
      <dsp:nvSpPr>
        <dsp:cNvPr id="0" name=""/>
        <dsp:cNvSpPr/>
      </dsp:nvSpPr>
      <dsp:spPr>
        <a:xfrm>
          <a:off x="971044" y="267986"/>
          <a:ext cx="2936751" cy="2936751"/>
        </a:xfrm>
        <a:custGeom>
          <a:avLst/>
          <a:gdLst/>
          <a:ahLst/>
          <a:cxnLst/>
          <a:rect l="0" t="0" r="0" b="0"/>
          <a:pathLst>
            <a:path>
              <a:moveTo>
                <a:pt x="2079504" y="133216"/>
              </a:moveTo>
              <a:arcTo wR="1468375" hR="1468375" stAng="17675670" swAng="194415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8B5B8C-9A5D-4511-AE4A-F5FEF9922C0F}">
      <dsp:nvSpPr>
        <dsp:cNvPr id="0" name=""/>
        <dsp:cNvSpPr/>
      </dsp:nvSpPr>
      <dsp:spPr>
        <a:xfrm>
          <a:off x="3271085" y="1166932"/>
          <a:ext cx="1129688" cy="2313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Diagnosis</a:t>
          </a:r>
        </a:p>
      </dsp:txBody>
      <dsp:txXfrm>
        <a:off x="3282379" y="1178226"/>
        <a:ext cx="1107100" cy="208767"/>
      </dsp:txXfrm>
    </dsp:sp>
    <dsp:sp modelId="{E6976BB3-30E7-4B1C-BCF9-7D8222866239}">
      <dsp:nvSpPr>
        <dsp:cNvPr id="0" name=""/>
        <dsp:cNvSpPr/>
      </dsp:nvSpPr>
      <dsp:spPr>
        <a:xfrm>
          <a:off x="971044" y="267986"/>
          <a:ext cx="2936751" cy="2936751"/>
        </a:xfrm>
        <a:custGeom>
          <a:avLst/>
          <a:gdLst/>
          <a:ahLst/>
          <a:cxnLst/>
          <a:rect l="0" t="0" r="0" b="0"/>
          <a:pathLst>
            <a:path>
              <a:moveTo>
                <a:pt x="2935690" y="1412552"/>
              </a:moveTo>
              <a:arcTo wR="1468375" hR="1468375" stAng="21469274" swAng="215142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AB379F-BC9D-4F7F-97C6-E8DD0B4A39C2}">
      <dsp:nvSpPr>
        <dsp:cNvPr id="0" name=""/>
        <dsp:cNvSpPr/>
      </dsp:nvSpPr>
      <dsp:spPr>
        <a:xfrm>
          <a:off x="2737666" y="2771224"/>
          <a:ext cx="1129688" cy="3061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Planning</a:t>
          </a:r>
        </a:p>
      </dsp:txBody>
      <dsp:txXfrm>
        <a:off x="2752611" y="2786169"/>
        <a:ext cx="1099798" cy="276267"/>
      </dsp:txXfrm>
    </dsp:sp>
    <dsp:sp modelId="{CCA91D12-4A2A-40EF-BFD5-7D21FF4010F3}">
      <dsp:nvSpPr>
        <dsp:cNvPr id="0" name=""/>
        <dsp:cNvSpPr/>
      </dsp:nvSpPr>
      <dsp:spPr>
        <a:xfrm>
          <a:off x="971044" y="267986"/>
          <a:ext cx="2936751" cy="2936751"/>
        </a:xfrm>
        <a:custGeom>
          <a:avLst/>
          <a:gdLst/>
          <a:ahLst/>
          <a:cxnLst/>
          <a:rect l="0" t="0" r="0" b="0"/>
          <a:pathLst>
            <a:path>
              <a:moveTo>
                <a:pt x="1841063" y="2888668"/>
              </a:moveTo>
              <a:arcTo wR="1468375" hR="1468375" stAng="4517817" swAng="1764387"/>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6DE75E-C91D-40EE-9C50-572B2DBBC814}">
      <dsp:nvSpPr>
        <dsp:cNvPr id="0" name=""/>
        <dsp:cNvSpPr/>
      </dsp:nvSpPr>
      <dsp:spPr>
        <a:xfrm>
          <a:off x="1011486" y="2771228"/>
          <a:ext cx="1129688" cy="3061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Implementation</a:t>
          </a:r>
        </a:p>
      </dsp:txBody>
      <dsp:txXfrm>
        <a:off x="1026431" y="2786173"/>
        <a:ext cx="1099798" cy="276260"/>
      </dsp:txXfrm>
    </dsp:sp>
    <dsp:sp modelId="{98712297-8D07-4920-8469-DA9F7FB9FEFC}">
      <dsp:nvSpPr>
        <dsp:cNvPr id="0" name=""/>
        <dsp:cNvSpPr/>
      </dsp:nvSpPr>
      <dsp:spPr>
        <a:xfrm>
          <a:off x="971044" y="267986"/>
          <a:ext cx="2936751" cy="2936751"/>
        </a:xfrm>
        <a:custGeom>
          <a:avLst/>
          <a:gdLst/>
          <a:ahLst/>
          <a:cxnLst/>
          <a:rect l="0" t="0" r="0" b="0"/>
          <a:pathLst>
            <a:path>
              <a:moveTo>
                <a:pt x="246449" y="2282638"/>
              </a:moveTo>
              <a:arcTo wR="1468375" hR="1468375" stAng="8779288" swAng="215143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F0610D-DD12-4ADE-84BE-E47BCBE08583}">
      <dsp:nvSpPr>
        <dsp:cNvPr id="0" name=""/>
        <dsp:cNvSpPr/>
      </dsp:nvSpPr>
      <dsp:spPr>
        <a:xfrm>
          <a:off x="564037" y="1166932"/>
          <a:ext cx="957749" cy="2313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Evaluation</a:t>
          </a:r>
        </a:p>
      </dsp:txBody>
      <dsp:txXfrm>
        <a:off x="575331" y="1178226"/>
        <a:ext cx="935161" cy="208767"/>
      </dsp:txXfrm>
    </dsp:sp>
    <dsp:sp modelId="{5512DD07-CDBD-43CC-9D9D-217EE629AFC4}">
      <dsp:nvSpPr>
        <dsp:cNvPr id="0" name=""/>
        <dsp:cNvSpPr/>
      </dsp:nvSpPr>
      <dsp:spPr>
        <a:xfrm>
          <a:off x="971044" y="267986"/>
          <a:ext cx="2936751" cy="2936751"/>
        </a:xfrm>
        <a:custGeom>
          <a:avLst/>
          <a:gdLst/>
          <a:ahLst/>
          <a:cxnLst/>
          <a:rect l="0" t="0" r="0" b="0"/>
          <a:pathLst>
            <a:path>
              <a:moveTo>
                <a:pt x="236934" y="668576"/>
              </a:moveTo>
              <a:arcTo wR="1468375" hR="1468375" stAng="12780180" swAng="194415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FD5CE-BCC4-4003-ACDE-7369843EC59B}">
      <dsp:nvSpPr>
        <dsp:cNvPr id="0" name=""/>
        <dsp:cNvSpPr/>
      </dsp:nvSpPr>
      <dsp:spPr>
        <a:xfrm>
          <a:off x="2829274" y="-216971"/>
          <a:ext cx="1601246" cy="1263252"/>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Pre-Surgical</a:t>
          </a:r>
          <a:r>
            <a:rPr lang="en-US" sz="3000" b="1" kern="1200" dirty="0"/>
            <a:t> </a:t>
          </a:r>
          <a:r>
            <a:rPr lang="en-US" sz="1800" b="1" kern="1200" dirty="0"/>
            <a:t>Counseling and Education</a:t>
          </a:r>
        </a:p>
      </dsp:txBody>
      <dsp:txXfrm>
        <a:off x="2890941" y="-155304"/>
        <a:ext cx="1477912" cy="1139918"/>
      </dsp:txXfrm>
    </dsp:sp>
    <dsp:sp modelId="{B5FE4B2D-676E-4C2D-A76B-7F0589F9A80A}">
      <dsp:nvSpPr>
        <dsp:cNvPr id="0" name=""/>
        <dsp:cNvSpPr/>
      </dsp:nvSpPr>
      <dsp:spPr>
        <a:xfrm>
          <a:off x="1598962" y="352582"/>
          <a:ext cx="3816819" cy="3816819"/>
        </a:xfrm>
        <a:custGeom>
          <a:avLst/>
          <a:gdLst/>
          <a:ahLst/>
          <a:cxnLst/>
          <a:rect l="0" t="0" r="0" b="0"/>
          <a:pathLst>
            <a:path>
              <a:moveTo>
                <a:pt x="2834497" y="239761"/>
              </a:moveTo>
              <a:arcTo wR="1908409" hR="1908409" stAng="17941798" swAng="593741"/>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5A2C624-6814-4F0F-BB38-8BE69D2D8B06}">
      <dsp:nvSpPr>
        <dsp:cNvPr id="0" name=""/>
        <dsp:cNvSpPr/>
      </dsp:nvSpPr>
      <dsp:spPr>
        <a:xfrm>
          <a:off x="4509650" y="778435"/>
          <a:ext cx="1586357" cy="1355165"/>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Pre-Surgical Conditioning and Readiness</a:t>
          </a:r>
        </a:p>
      </dsp:txBody>
      <dsp:txXfrm>
        <a:off x="4575804" y="844589"/>
        <a:ext cx="1454049" cy="1222857"/>
      </dsp:txXfrm>
    </dsp:sp>
    <dsp:sp modelId="{99B8200B-D544-46B7-993C-49F632332777}">
      <dsp:nvSpPr>
        <dsp:cNvPr id="0" name=""/>
        <dsp:cNvSpPr/>
      </dsp:nvSpPr>
      <dsp:spPr>
        <a:xfrm>
          <a:off x="1694113" y="380322"/>
          <a:ext cx="3816819" cy="3816819"/>
        </a:xfrm>
        <a:custGeom>
          <a:avLst/>
          <a:gdLst/>
          <a:ahLst/>
          <a:cxnLst/>
          <a:rect l="0" t="0" r="0" b="0"/>
          <a:pathLst>
            <a:path>
              <a:moveTo>
                <a:pt x="3810809" y="1757076"/>
              </a:moveTo>
              <a:arcTo wR="1908409" hR="1908409" stAng="21327106" swAng="673853"/>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2F09DD7-ADAB-4C33-ABEF-01104E68744D}">
      <dsp:nvSpPr>
        <dsp:cNvPr id="0" name=""/>
        <dsp:cNvSpPr/>
      </dsp:nvSpPr>
      <dsp:spPr>
        <a:xfrm>
          <a:off x="4482716" y="2514598"/>
          <a:ext cx="1613282" cy="1372934"/>
        </a:xfrm>
        <a:prstGeom prst="roundRect">
          <a:avLst/>
        </a:prstGeom>
        <a:solidFill>
          <a:schemeClr val="accent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Pre-Surgical Preparation</a:t>
          </a:r>
        </a:p>
      </dsp:txBody>
      <dsp:txXfrm>
        <a:off x="4549737" y="2581619"/>
        <a:ext cx="1479240" cy="1238892"/>
      </dsp:txXfrm>
    </dsp:sp>
    <dsp:sp modelId="{C2AEA1AD-AED4-41E5-9A28-9011103CEC12}">
      <dsp:nvSpPr>
        <dsp:cNvPr id="0" name=""/>
        <dsp:cNvSpPr/>
      </dsp:nvSpPr>
      <dsp:spPr>
        <a:xfrm>
          <a:off x="1556609" y="497411"/>
          <a:ext cx="3816819" cy="3816819"/>
        </a:xfrm>
        <a:custGeom>
          <a:avLst/>
          <a:gdLst/>
          <a:ahLst/>
          <a:cxnLst/>
          <a:rect l="0" t="0" r="0" b="0"/>
          <a:pathLst>
            <a:path>
              <a:moveTo>
                <a:pt x="3108598" y="3392179"/>
              </a:moveTo>
              <a:arcTo wR="1908409" hR="1908409" stAng="3061883" swAng="57792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274AD8E-9EB1-4C07-9CC2-49B54FD9E003}">
      <dsp:nvSpPr>
        <dsp:cNvPr id="0" name=""/>
        <dsp:cNvSpPr/>
      </dsp:nvSpPr>
      <dsp:spPr>
        <a:xfrm>
          <a:off x="2767253" y="3614802"/>
          <a:ext cx="1629916" cy="1233343"/>
        </a:xfrm>
        <a:prstGeom prst="roundRect">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Intraoperative Efficiency</a:t>
          </a:r>
        </a:p>
      </dsp:txBody>
      <dsp:txXfrm>
        <a:off x="2827460" y="3675009"/>
        <a:ext cx="1509502" cy="1112929"/>
      </dsp:txXfrm>
    </dsp:sp>
    <dsp:sp modelId="{71913BB7-469F-498A-9AF0-A01D7D2292F9}">
      <dsp:nvSpPr>
        <dsp:cNvPr id="0" name=""/>
        <dsp:cNvSpPr/>
      </dsp:nvSpPr>
      <dsp:spPr>
        <a:xfrm>
          <a:off x="1483975" y="314517"/>
          <a:ext cx="3816819" cy="3816819"/>
        </a:xfrm>
        <a:custGeom>
          <a:avLst/>
          <a:gdLst/>
          <a:ahLst/>
          <a:cxnLst/>
          <a:rect l="0" t="0" r="0" b="0"/>
          <a:pathLst>
            <a:path>
              <a:moveTo>
                <a:pt x="1280061" y="3710409"/>
              </a:moveTo>
              <a:arcTo wR="1908409" hR="1908409" stAng="6553404" swAng="602096"/>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25E714B-B477-48F8-AF86-8A8F00042E38}">
      <dsp:nvSpPr>
        <dsp:cNvPr id="0" name=""/>
        <dsp:cNvSpPr/>
      </dsp:nvSpPr>
      <dsp:spPr>
        <a:xfrm>
          <a:off x="1066805" y="2556961"/>
          <a:ext cx="1654873" cy="1329241"/>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Targeted Postoperative Interventions</a:t>
          </a:r>
        </a:p>
      </dsp:txBody>
      <dsp:txXfrm>
        <a:off x="1131693" y="2621849"/>
        <a:ext cx="1525097" cy="1199465"/>
      </dsp:txXfrm>
    </dsp:sp>
    <dsp:sp modelId="{6F71BD1E-1AB6-4E30-AA79-33C61E492C0E}">
      <dsp:nvSpPr>
        <dsp:cNvPr id="0" name=""/>
        <dsp:cNvSpPr/>
      </dsp:nvSpPr>
      <dsp:spPr>
        <a:xfrm>
          <a:off x="1680439" y="462770"/>
          <a:ext cx="3816819" cy="3816819"/>
        </a:xfrm>
        <a:custGeom>
          <a:avLst/>
          <a:gdLst/>
          <a:ahLst/>
          <a:cxnLst/>
          <a:rect l="0" t="0" r="0" b="0"/>
          <a:pathLst>
            <a:path>
              <a:moveTo>
                <a:pt x="8656" y="2089977"/>
              </a:moveTo>
              <a:arcTo wR="1908409" hR="1908409" stAng="10472435" swAng="749016"/>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ED604B7-A981-4BD9-BC2F-C15F1F573CD5}">
      <dsp:nvSpPr>
        <dsp:cNvPr id="0" name=""/>
        <dsp:cNvSpPr/>
      </dsp:nvSpPr>
      <dsp:spPr>
        <a:xfrm>
          <a:off x="1066796" y="761996"/>
          <a:ext cx="1654873" cy="1371606"/>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Patient Feedback and Outcomes Reporting and Analysis</a:t>
          </a:r>
        </a:p>
      </dsp:txBody>
      <dsp:txXfrm>
        <a:off x="1133752" y="828952"/>
        <a:ext cx="1520961" cy="1237694"/>
      </dsp:txXfrm>
    </dsp:sp>
    <dsp:sp modelId="{9206AF04-03A2-4641-B3E0-A3E8ABC38251}">
      <dsp:nvSpPr>
        <dsp:cNvPr id="0" name=""/>
        <dsp:cNvSpPr/>
      </dsp:nvSpPr>
      <dsp:spPr>
        <a:xfrm>
          <a:off x="1561779" y="479876"/>
          <a:ext cx="3816819" cy="3816819"/>
        </a:xfrm>
        <a:custGeom>
          <a:avLst/>
          <a:gdLst/>
          <a:ahLst/>
          <a:cxnLst/>
          <a:rect l="0" t="0" r="0" b="0"/>
          <a:pathLst>
            <a:path>
              <a:moveTo>
                <a:pt x="913188" y="280048"/>
              </a:moveTo>
              <a:arcTo wR="1908409" hR="1908409" stAng="14314055" swAng="701396"/>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32E63-6E07-48D3-99BF-D7BA6F0CC864}">
      <dsp:nvSpPr>
        <dsp:cNvPr id="0" name=""/>
        <dsp:cNvSpPr/>
      </dsp:nvSpPr>
      <dsp:spPr>
        <a:xfrm>
          <a:off x="5181613" y="2816022"/>
          <a:ext cx="3759093" cy="3442964"/>
        </a:xfrm>
        <a:prstGeom prst="gear9">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000FF"/>
              </a:solidFill>
            </a:rPr>
            <a:t>Clinical Guidelines</a:t>
          </a:r>
        </a:p>
      </dsp:txBody>
      <dsp:txXfrm>
        <a:off x="5913731" y="3622520"/>
        <a:ext cx="2294857" cy="1769754"/>
      </dsp:txXfrm>
    </dsp:sp>
    <dsp:sp modelId="{364D99C5-5413-4712-9E3D-0715EC5628A5}">
      <dsp:nvSpPr>
        <dsp:cNvPr id="0" name=""/>
        <dsp:cNvSpPr/>
      </dsp:nvSpPr>
      <dsp:spPr>
        <a:xfrm>
          <a:off x="2971802" y="2057398"/>
          <a:ext cx="2898453" cy="2414463"/>
        </a:xfrm>
        <a:prstGeom prst="gear6">
          <a:avLst/>
        </a:prstGeom>
        <a:solidFill>
          <a:srgbClr val="66F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FF"/>
              </a:solidFill>
            </a:rPr>
            <a:t>Patient Engagement</a:t>
          </a:r>
        </a:p>
      </dsp:txBody>
      <dsp:txXfrm>
        <a:off x="3650004" y="2668920"/>
        <a:ext cx="1542049" cy="1191419"/>
      </dsp:txXfrm>
    </dsp:sp>
    <dsp:sp modelId="{0539A922-BF71-4C38-8CBE-1BF58A044DBE}">
      <dsp:nvSpPr>
        <dsp:cNvPr id="0" name=""/>
        <dsp:cNvSpPr/>
      </dsp:nvSpPr>
      <dsp:spPr>
        <a:xfrm rot="20700000">
          <a:off x="4543971" y="271520"/>
          <a:ext cx="2813624" cy="2509097"/>
        </a:xfrm>
        <a:prstGeom prst="gear6">
          <a:avLst/>
        </a:prstGeom>
        <a:solidFill>
          <a:srgbClr val="CC9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FF"/>
              </a:solidFill>
            </a:rPr>
            <a:t>Contingency Planning</a:t>
          </a:r>
        </a:p>
      </dsp:txBody>
      <dsp:txXfrm rot="-20700000">
        <a:off x="5179144" y="803776"/>
        <a:ext cx="1543279" cy="1444584"/>
      </dsp:txXfrm>
    </dsp:sp>
    <dsp:sp modelId="{A786252D-8C6E-4F1E-B878-EECBF1CC8A74}">
      <dsp:nvSpPr>
        <dsp:cNvPr id="0" name=""/>
        <dsp:cNvSpPr/>
      </dsp:nvSpPr>
      <dsp:spPr>
        <a:xfrm>
          <a:off x="4926238" y="2301651"/>
          <a:ext cx="4371238" cy="4371238"/>
        </a:xfrm>
        <a:prstGeom prst="circularArrow">
          <a:avLst>
            <a:gd name="adj1" fmla="val 4687"/>
            <a:gd name="adj2" fmla="val 299029"/>
            <a:gd name="adj3" fmla="val 2549786"/>
            <a:gd name="adj4" fmla="val 15790663"/>
            <a:gd name="adj5" fmla="val 546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96A77E-A7BD-4897-B65F-78A4182FB430}">
      <dsp:nvSpPr>
        <dsp:cNvPr id="0" name=""/>
        <dsp:cNvSpPr/>
      </dsp:nvSpPr>
      <dsp:spPr>
        <a:xfrm>
          <a:off x="2739349" y="1464614"/>
          <a:ext cx="3175977" cy="3175977"/>
        </a:xfrm>
        <a:prstGeom prst="leftCircularArrow">
          <a:avLst>
            <a:gd name="adj1" fmla="val 6452"/>
            <a:gd name="adj2" fmla="val 429999"/>
            <a:gd name="adj3" fmla="val 10489124"/>
            <a:gd name="adj4" fmla="val 14837806"/>
            <a:gd name="adj5" fmla="val 7527"/>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87A282-18E2-4821-8160-613F59FE9614}">
      <dsp:nvSpPr>
        <dsp:cNvPr id="0" name=""/>
        <dsp:cNvSpPr/>
      </dsp:nvSpPr>
      <dsp:spPr>
        <a:xfrm>
          <a:off x="4007413" y="-232339"/>
          <a:ext cx="3424343" cy="3424343"/>
        </a:xfrm>
        <a:prstGeom prst="circularArrow">
          <a:avLst>
            <a:gd name="adj1" fmla="val 5984"/>
            <a:gd name="adj2" fmla="val 394124"/>
            <a:gd name="adj3" fmla="val 13313824"/>
            <a:gd name="adj4" fmla="val 10508221"/>
            <a:gd name="adj5" fmla="val 698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B29D8-36EC-4811-A1A0-3F8A79AC8523}">
      <dsp:nvSpPr>
        <dsp:cNvPr id="0" name=""/>
        <dsp:cNvSpPr/>
      </dsp:nvSpPr>
      <dsp:spPr>
        <a:xfrm rot="5400000">
          <a:off x="3352346" y="300888"/>
          <a:ext cx="2199183" cy="1913289"/>
        </a:xfrm>
        <a:prstGeom prst="hexagon">
          <a:avLst>
            <a:gd name="adj" fmla="val 25000"/>
            <a:gd name="vf" fmla="val 11547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Decision Making</a:t>
          </a:r>
        </a:p>
      </dsp:txBody>
      <dsp:txXfrm rot="-5400000">
        <a:off x="3793447" y="500647"/>
        <a:ext cx="1316981" cy="1513771"/>
      </dsp:txXfrm>
    </dsp:sp>
    <dsp:sp modelId="{09553896-895C-4088-89A5-6CF7344F5B51}">
      <dsp:nvSpPr>
        <dsp:cNvPr id="0" name=""/>
        <dsp:cNvSpPr/>
      </dsp:nvSpPr>
      <dsp:spPr>
        <a:xfrm>
          <a:off x="5466641" y="597777"/>
          <a:ext cx="245428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6641" y="597777"/>
        <a:ext cx="2454288" cy="1319510"/>
      </dsp:txXfrm>
    </dsp:sp>
    <dsp:sp modelId="{31CFB066-96C6-4B9F-92D1-F23ABDB0D0E1}">
      <dsp:nvSpPr>
        <dsp:cNvPr id="0" name=""/>
        <dsp:cNvSpPr/>
      </dsp:nvSpPr>
      <dsp:spPr>
        <a:xfrm rot="5400000">
          <a:off x="1285993" y="300888"/>
          <a:ext cx="2199183" cy="1913289"/>
        </a:xfrm>
        <a:prstGeom prst="hexagon">
          <a:avLst>
            <a:gd name="adj" fmla="val 25000"/>
            <a:gd name="vf" fmla="val 115470"/>
          </a:avLst>
        </a:prstGeom>
        <a:solidFill>
          <a:schemeClr val="accent4">
            <a:hueOff val="-892954"/>
            <a:satOff val="5380"/>
            <a:lumOff val="43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Health Literacy</a:t>
          </a:r>
        </a:p>
      </dsp:txBody>
      <dsp:txXfrm rot="-5400000">
        <a:off x="1727094" y="500647"/>
        <a:ext cx="1316981" cy="1513771"/>
      </dsp:txXfrm>
    </dsp:sp>
    <dsp:sp modelId="{DA5B740D-5D7F-4767-BA58-506538AEA79D}">
      <dsp:nvSpPr>
        <dsp:cNvPr id="0" name=""/>
        <dsp:cNvSpPr/>
      </dsp:nvSpPr>
      <dsp:spPr>
        <a:xfrm rot="5400000">
          <a:off x="2315211" y="2167555"/>
          <a:ext cx="2199183" cy="1913289"/>
        </a:xfrm>
        <a:prstGeom prst="hexagon">
          <a:avLst>
            <a:gd name="adj" fmla="val 25000"/>
            <a:gd name="vf" fmla="val 115470"/>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kern="1200" dirty="0">
              <a:solidFill>
                <a:srgbClr val="0000FF"/>
              </a:solidFill>
            </a:rPr>
            <a:t>Patient Centered</a:t>
          </a:r>
        </a:p>
      </dsp:txBody>
      <dsp:txXfrm rot="-5400000">
        <a:off x="2756312" y="2367314"/>
        <a:ext cx="1316981" cy="1513771"/>
      </dsp:txXfrm>
    </dsp:sp>
    <dsp:sp modelId="{7B53FD79-5EE5-4150-ACD3-73FD6C7EE66C}">
      <dsp:nvSpPr>
        <dsp:cNvPr id="0" name=""/>
        <dsp:cNvSpPr/>
      </dsp:nvSpPr>
      <dsp:spPr>
        <a:xfrm>
          <a:off x="3869" y="2464444"/>
          <a:ext cx="237511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endParaRPr lang="en-US" sz="2200" i="1" kern="1200" dirty="0"/>
        </a:p>
      </dsp:txBody>
      <dsp:txXfrm>
        <a:off x="3869" y="2464444"/>
        <a:ext cx="2375118" cy="1319510"/>
      </dsp:txXfrm>
    </dsp:sp>
    <dsp:sp modelId="{549A0491-19CD-40A2-BF85-1E66B7CB2331}">
      <dsp:nvSpPr>
        <dsp:cNvPr id="0" name=""/>
        <dsp:cNvSpPr/>
      </dsp:nvSpPr>
      <dsp:spPr>
        <a:xfrm rot="5400000">
          <a:off x="4347259" y="2211538"/>
          <a:ext cx="2199183" cy="1913289"/>
        </a:xfrm>
        <a:prstGeom prst="hexagon">
          <a:avLst>
            <a:gd name="adj" fmla="val 25000"/>
            <a:gd name="vf" fmla="val 115470"/>
          </a:avLst>
        </a:prstGeom>
        <a:solidFill>
          <a:schemeClr val="accent4">
            <a:hueOff val="-2678862"/>
            <a:satOff val="16139"/>
            <a:lumOff val="129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Self-Care</a:t>
          </a:r>
        </a:p>
      </dsp:txBody>
      <dsp:txXfrm rot="-5400000">
        <a:off x="4788360" y="2411297"/>
        <a:ext cx="1316981" cy="1513771"/>
      </dsp:txXfrm>
    </dsp:sp>
    <dsp:sp modelId="{DC0AE363-A119-4B30-9AE8-F99E628243BB}">
      <dsp:nvSpPr>
        <dsp:cNvPr id="0" name=""/>
        <dsp:cNvSpPr/>
      </dsp:nvSpPr>
      <dsp:spPr>
        <a:xfrm rot="5400000">
          <a:off x="3352346" y="4034222"/>
          <a:ext cx="2199183" cy="1913289"/>
        </a:xfrm>
        <a:prstGeom prst="hexagon">
          <a:avLst>
            <a:gd name="adj" fmla="val 25000"/>
            <a:gd name="vf" fmla="val 115470"/>
          </a:avLst>
        </a:prstGeom>
        <a:solidFill>
          <a:schemeClr val="accent4">
            <a:hueOff val="-3571816"/>
            <a:satOff val="21519"/>
            <a:lumOff val="172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Self-Management</a:t>
          </a:r>
        </a:p>
      </dsp:txBody>
      <dsp:txXfrm rot="-5400000">
        <a:off x="3793447" y="4233981"/>
        <a:ext cx="1316981" cy="1513771"/>
      </dsp:txXfrm>
    </dsp:sp>
    <dsp:sp modelId="{86C32BBB-E52A-4740-8E9C-1141688EBCC9}">
      <dsp:nvSpPr>
        <dsp:cNvPr id="0" name=""/>
        <dsp:cNvSpPr/>
      </dsp:nvSpPr>
      <dsp:spPr>
        <a:xfrm>
          <a:off x="5466641" y="4331111"/>
          <a:ext cx="245428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6641" y="4331111"/>
        <a:ext cx="2454288" cy="1319510"/>
      </dsp:txXfrm>
    </dsp:sp>
    <dsp:sp modelId="{F47B586B-467C-4E8B-9EC4-97AE751E0865}">
      <dsp:nvSpPr>
        <dsp:cNvPr id="0" name=""/>
        <dsp:cNvSpPr/>
      </dsp:nvSpPr>
      <dsp:spPr>
        <a:xfrm rot="5400000">
          <a:off x="1285993" y="4034222"/>
          <a:ext cx="2199183" cy="1913289"/>
        </a:xfrm>
        <a:prstGeom prst="hexagon">
          <a:avLst>
            <a:gd name="adj" fmla="val 25000"/>
            <a:gd name="vf" fmla="val 115470"/>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Patient Safety</a:t>
          </a:r>
        </a:p>
      </dsp:txBody>
      <dsp:txXfrm rot="-5400000">
        <a:off x="1727094" y="4233981"/>
        <a:ext cx="1316981" cy="1513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69564" y="1358"/>
          <a:ext cx="6589162" cy="214585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Ensure patient is receiving mechanical </a:t>
          </a:r>
          <a:r>
            <a:rPr lang="en-US" sz="2000" b="1" i="1" u="sng" kern="1200" dirty="0"/>
            <a:t>and</a:t>
          </a:r>
          <a:r>
            <a:rPr lang="en-US" sz="2000" b="1" i="1" kern="1200" dirty="0"/>
            <a:t> (timely) pharmacological prophylaxis</a:t>
          </a:r>
        </a:p>
        <a:p>
          <a:pPr marL="228600" lvl="1" indent="-228600" algn="l" defTabSz="889000">
            <a:lnSpc>
              <a:spcPct val="90000"/>
            </a:lnSpc>
            <a:spcBef>
              <a:spcPct val="0"/>
            </a:spcBef>
            <a:spcAft>
              <a:spcPct val="15000"/>
            </a:spcAft>
            <a:buChar char="•"/>
          </a:pPr>
          <a:r>
            <a:rPr lang="en-US" sz="2000" b="1" i="1" kern="1200" dirty="0"/>
            <a:t>Assess VTE risk</a:t>
          </a:r>
        </a:p>
        <a:p>
          <a:pPr marL="228600" lvl="1" indent="-228600" algn="l" defTabSz="889000">
            <a:lnSpc>
              <a:spcPct val="90000"/>
            </a:lnSpc>
            <a:spcBef>
              <a:spcPct val="0"/>
            </a:spcBef>
            <a:spcAft>
              <a:spcPct val="15000"/>
            </a:spcAft>
            <a:buChar char="•"/>
          </a:pPr>
          <a:r>
            <a:rPr lang="en-US" sz="2000" b="1" i="1" kern="1200" dirty="0"/>
            <a:t>Educate patients regarding importance</a:t>
          </a:r>
        </a:p>
        <a:p>
          <a:pPr marL="228600" lvl="1" indent="-228600" algn="l" defTabSz="889000">
            <a:lnSpc>
              <a:spcPct val="90000"/>
            </a:lnSpc>
            <a:spcBef>
              <a:spcPct val="0"/>
            </a:spcBef>
            <a:spcAft>
              <a:spcPct val="15000"/>
            </a:spcAft>
            <a:buChar char="•"/>
          </a:pPr>
          <a:r>
            <a:rPr lang="en-US" sz="2000" b="1" i="1" kern="1200" dirty="0"/>
            <a:t>Notify physician of missed doses/refusals</a:t>
          </a:r>
        </a:p>
      </dsp:txBody>
      <dsp:txXfrm>
        <a:off x="2169564" y="269590"/>
        <a:ext cx="5784467" cy="1609390"/>
      </dsp:txXfrm>
    </dsp:sp>
    <dsp:sp modelId="{52305D29-F0D7-4341-89A0-AFB28976F324}">
      <dsp:nvSpPr>
        <dsp:cNvPr id="0" name=""/>
        <dsp:cNvSpPr/>
      </dsp:nvSpPr>
      <dsp:spPr>
        <a:xfrm>
          <a:off x="4272" y="22913"/>
          <a:ext cx="2165291" cy="2102744"/>
        </a:xfrm>
        <a:prstGeom prst="roundRect">
          <a:avLst/>
        </a:prstGeom>
        <a:solidFill>
          <a:srgbClr val="FF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VTE PROPHYLAXIS</a:t>
          </a:r>
        </a:p>
      </dsp:txBody>
      <dsp:txXfrm>
        <a:off x="106920" y="125561"/>
        <a:ext cx="1959995" cy="1897448"/>
      </dsp:txXfrm>
    </dsp:sp>
    <dsp:sp modelId="{4BCF4DD1-15DC-4D6F-BC1C-AADF34324843}">
      <dsp:nvSpPr>
        <dsp:cNvPr id="0" name=""/>
        <dsp:cNvSpPr/>
      </dsp:nvSpPr>
      <dsp:spPr>
        <a:xfrm>
          <a:off x="2209794" y="2323086"/>
          <a:ext cx="6540671" cy="2145854"/>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Perform PONV pre-surgical risk assessment</a:t>
          </a:r>
          <a:endParaRPr lang="en-US" sz="1000" b="1" i="1" kern="1200" dirty="0"/>
        </a:p>
        <a:p>
          <a:pPr marL="228600" lvl="1" indent="-228600" algn="l" defTabSz="889000">
            <a:lnSpc>
              <a:spcPct val="90000"/>
            </a:lnSpc>
            <a:spcBef>
              <a:spcPct val="0"/>
            </a:spcBef>
            <a:spcAft>
              <a:spcPct val="15000"/>
            </a:spcAft>
            <a:buChar char="•"/>
          </a:pPr>
          <a:r>
            <a:rPr lang="en-US" sz="2000" b="1" i="1" kern="1200" dirty="0"/>
            <a:t>Perform regular patient assessments</a:t>
          </a:r>
        </a:p>
        <a:p>
          <a:pPr marL="228600" lvl="1" indent="-228600" algn="l" defTabSz="889000">
            <a:lnSpc>
              <a:spcPct val="90000"/>
            </a:lnSpc>
            <a:spcBef>
              <a:spcPct val="0"/>
            </a:spcBef>
            <a:spcAft>
              <a:spcPct val="15000"/>
            </a:spcAft>
            <a:buChar char="•"/>
          </a:pPr>
          <a:r>
            <a:rPr lang="en-US" sz="2000" b="1" i="1" kern="1200" dirty="0"/>
            <a:t>Communicate during hand-off, any </a:t>
          </a:r>
          <a:r>
            <a:rPr lang="en-US" sz="2000" b="1" i="1" kern="1200" dirty="0" err="1"/>
            <a:t>resuce</a:t>
          </a:r>
          <a:r>
            <a:rPr lang="en-US" sz="2000" b="1" i="1" kern="1200" dirty="0"/>
            <a:t> anti-emetics used for the patient in recovery</a:t>
          </a:r>
        </a:p>
        <a:p>
          <a:pPr marL="228600" lvl="1" indent="-228600" algn="l" defTabSz="889000">
            <a:lnSpc>
              <a:spcPct val="90000"/>
            </a:lnSpc>
            <a:spcBef>
              <a:spcPct val="0"/>
            </a:spcBef>
            <a:spcAft>
              <a:spcPct val="15000"/>
            </a:spcAft>
            <a:buChar char="•"/>
          </a:pPr>
          <a:r>
            <a:rPr lang="en-US" sz="2000" b="1" i="1" kern="1200" dirty="0"/>
            <a:t>Use multimodal treatment approach</a:t>
          </a:r>
        </a:p>
      </dsp:txBody>
      <dsp:txXfrm>
        <a:off x="2209794" y="2591318"/>
        <a:ext cx="5735976" cy="1609390"/>
      </dsp:txXfrm>
    </dsp:sp>
    <dsp:sp modelId="{CC6344C9-77F2-4928-A07B-A9C7E4AA7FA2}">
      <dsp:nvSpPr>
        <dsp:cNvPr id="0" name=""/>
        <dsp:cNvSpPr/>
      </dsp:nvSpPr>
      <dsp:spPr>
        <a:xfrm>
          <a:off x="10223" y="2361798"/>
          <a:ext cx="2201882" cy="2162806"/>
        </a:xfrm>
        <a:prstGeom prst="roundRect">
          <a:avLst/>
        </a:prstGeom>
        <a:solidFill>
          <a:srgbClr val="00CC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POSTOP NAUSEA AND VOMITING</a:t>
          </a:r>
        </a:p>
      </dsp:txBody>
      <dsp:txXfrm>
        <a:off x="115802" y="2467377"/>
        <a:ext cx="1990724" cy="1951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88430" y="122843"/>
          <a:ext cx="6646459" cy="1904820"/>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Reinforce and educate patients regarding pain expectations and targets</a:t>
          </a:r>
          <a:endParaRPr lang="en-US" sz="1000" b="1" i="1" kern="1200" dirty="0"/>
        </a:p>
        <a:p>
          <a:pPr marL="228600" lvl="1" indent="-228600" algn="l" defTabSz="889000">
            <a:lnSpc>
              <a:spcPct val="90000"/>
            </a:lnSpc>
            <a:spcBef>
              <a:spcPct val="0"/>
            </a:spcBef>
            <a:spcAft>
              <a:spcPct val="15000"/>
            </a:spcAft>
            <a:buChar char="•"/>
          </a:pPr>
          <a:r>
            <a:rPr lang="en-US" sz="2000" b="1" i="1" kern="1200" dirty="0"/>
            <a:t>Perform regular pain assessments in recovery</a:t>
          </a:r>
          <a:endParaRPr lang="en-US" sz="1000" b="1" i="1" kern="1200" dirty="0"/>
        </a:p>
        <a:p>
          <a:pPr marL="228600" lvl="1" indent="-228600" algn="l" defTabSz="889000">
            <a:lnSpc>
              <a:spcPct val="90000"/>
            </a:lnSpc>
            <a:spcBef>
              <a:spcPct val="0"/>
            </a:spcBef>
            <a:spcAft>
              <a:spcPct val="15000"/>
            </a:spcAft>
            <a:buChar char="•"/>
          </a:pPr>
          <a:r>
            <a:rPr lang="en-US" sz="2000" b="1" i="1" kern="1200" dirty="0"/>
            <a:t>Follow multimodal approach to treatment, encouraging non-narcotic medications</a:t>
          </a:r>
        </a:p>
      </dsp:txBody>
      <dsp:txXfrm>
        <a:off x="2188430" y="360946"/>
        <a:ext cx="5932152" cy="1428615"/>
      </dsp:txXfrm>
    </dsp:sp>
    <dsp:sp modelId="{52305D29-F0D7-4341-89A0-AFB28976F324}">
      <dsp:nvSpPr>
        <dsp:cNvPr id="0" name=""/>
        <dsp:cNvSpPr/>
      </dsp:nvSpPr>
      <dsp:spPr>
        <a:xfrm>
          <a:off x="4309" y="2341"/>
          <a:ext cx="2184120" cy="2145825"/>
        </a:xfrm>
        <a:prstGeom prst="roundRect">
          <a:avLst/>
        </a:prstGeom>
        <a:solidFill>
          <a:srgbClr val="99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PAIN CONTROL</a:t>
          </a:r>
        </a:p>
      </dsp:txBody>
      <dsp:txXfrm>
        <a:off x="109060" y="107092"/>
        <a:ext cx="1974618" cy="1936323"/>
      </dsp:txXfrm>
    </dsp:sp>
    <dsp:sp modelId="{4BCF4DD1-15DC-4D6F-BC1C-AADF34324843}">
      <dsp:nvSpPr>
        <dsp:cNvPr id="0" name=""/>
        <dsp:cNvSpPr/>
      </dsp:nvSpPr>
      <dsp:spPr>
        <a:xfrm>
          <a:off x="2222475" y="2284566"/>
          <a:ext cx="6597546" cy="2219212"/>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Assess for compliance with carbohydrate loading and optimization of hydration in </a:t>
          </a:r>
          <a:r>
            <a:rPr lang="en-US" sz="2000" b="1" i="1" kern="1200" dirty="0" err="1"/>
            <a:t>preop</a:t>
          </a:r>
          <a:endParaRPr lang="en-US" sz="2000" b="1" i="1" kern="1200" dirty="0"/>
        </a:p>
        <a:p>
          <a:pPr marL="228600" lvl="1" indent="-228600" algn="l" defTabSz="889000">
            <a:lnSpc>
              <a:spcPct val="90000"/>
            </a:lnSpc>
            <a:spcBef>
              <a:spcPct val="0"/>
            </a:spcBef>
            <a:spcAft>
              <a:spcPct val="15000"/>
            </a:spcAft>
            <a:buChar char="•"/>
          </a:pPr>
          <a:r>
            <a:rPr lang="en-US" sz="2000" b="1" i="1" kern="1200" dirty="0"/>
            <a:t>If the patient’s case is delayed or expected to be delayed for &gt;1 hour, notify the anesthesiology team. </a:t>
          </a:r>
          <a:r>
            <a:rPr lang="en-US" sz="2000" b="1" i="1" kern="1200" dirty="0" err="1"/>
            <a:t>Preop</a:t>
          </a:r>
          <a:r>
            <a:rPr lang="en-US" sz="2000" b="1" i="1" kern="1200" dirty="0"/>
            <a:t> feeding/hydration rescue measures may need to be initiated.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222475" y="2561968"/>
        <a:ext cx="5765342" cy="1664409"/>
      </dsp:txXfrm>
    </dsp:sp>
    <dsp:sp modelId="{CC6344C9-77F2-4928-A07B-A9C7E4AA7FA2}">
      <dsp:nvSpPr>
        <dsp:cNvPr id="0" name=""/>
        <dsp:cNvSpPr/>
      </dsp:nvSpPr>
      <dsp:spPr>
        <a:xfrm>
          <a:off x="0" y="2321517"/>
          <a:ext cx="2221029" cy="2174589"/>
        </a:xfrm>
        <a:prstGeom prst="roundRect">
          <a:avLst/>
        </a:prstGeom>
        <a:solidFill>
          <a:srgbClr val="000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NUTRITION</a:t>
          </a:r>
        </a:p>
      </dsp:txBody>
      <dsp:txXfrm>
        <a:off x="106155" y="2427672"/>
        <a:ext cx="2008719" cy="1962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93075" y="1358"/>
          <a:ext cx="6660566" cy="214585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a:t>Pre-warming of patients before surgery</a:t>
          </a:r>
        </a:p>
        <a:p>
          <a:pPr marL="171450" lvl="1" indent="-171450" algn="l" defTabSz="800100">
            <a:lnSpc>
              <a:spcPct val="90000"/>
            </a:lnSpc>
            <a:spcBef>
              <a:spcPct val="0"/>
            </a:spcBef>
            <a:spcAft>
              <a:spcPct val="15000"/>
            </a:spcAft>
            <a:buChar char="•"/>
          </a:pPr>
          <a:r>
            <a:rPr lang="en-US" sz="1800" b="1" i="1" kern="1200" dirty="0"/>
            <a:t>Consider patients who may be exposed while having prolonged anesthetic procedures performed</a:t>
          </a:r>
        </a:p>
        <a:p>
          <a:pPr marL="171450" lvl="1" indent="-171450" algn="l" defTabSz="800100">
            <a:lnSpc>
              <a:spcPct val="90000"/>
            </a:lnSpc>
            <a:spcBef>
              <a:spcPct val="0"/>
            </a:spcBef>
            <a:spcAft>
              <a:spcPct val="15000"/>
            </a:spcAft>
            <a:buChar char="•"/>
          </a:pPr>
          <a:r>
            <a:rPr lang="en-US" sz="1800" b="1" i="1" kern="1200" dirty="0"/>
            <a:t>The patient’s temperature should be regularly during surgery, and warming adjusted accordingly</a:t>
          </a:r>
        </a:p>
        <a:p>
          <a:pPr marL="171450" lvl="1" indent="-171450" algn="l" defTabSz="800100">
            <a:lnSpc>
              <a:spcPct val="90000"/>
            </a:lnSpc>
            <a:spcBef>
              <a:spcPct val="0"/>
            </a:spcBef>
            <a:spcAft>
              <a:spcPct val="15000"/>
            </a:spcAft>
            <a:buChar char="•"/>
          </a:pPr>
          <a:r>
            <a:rPr lang="en-US" sz="1800" b="1" i="1" kern="1200" dirty="0"/>
            <a:t>Active warming of patients should continue postoperatively</a:t>
          </a:r>
        </a:p>
      </dsp:txBody>
      <dsp:txXfrm>
        <a:off x="2193075" y="269590"/>
        <a:ext cx="5855871" cy="1609390"/>
      </dsp:txXfrm>
    </dsp:sp>
    <dsp:sp modelId="{52305D29-F0D7-4341-89A0-AFB28976F324}">
      <dsp:nvSpPr>
        <dsp:cNvPr id="0" name=""/>
        <dsp:cNvSpPr/>
      </dsp:nvSpPr>
      <dsp:spPr>
        <a:xfrm>
          <a:off x="4319" y="22913"/>
          <a:ext cx="2188756" cy="2102744"/>
        </a:xfrm>
        <a:prstGeom prst="roundRect">
          <a:avLst/>
        </a:prstGeom>
        <a:solidFill>
          <a:srgbClr val="FF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MAINTENANCE OF NORMOTHERMIA</a:t>
          </a:r>
        </a:p>
      </dsp:txBody>
      <dsp:txXfrm>
        <a:off x="106967" y="125561"/>
        <a:ext cx="1983460" cy="1897448"/>
      </dsp:txXfrm>
    </dsp:sp>
    <dsp:sp modelId="{4BCF4DD1-15DC-4D6F-BC1C-AADF34324843}">
      <dsp:nvSpPr>
        <dsp:cNvPr id="0" name=""/>
        <dsp:cNvSpPr/>
      </dsp:nvSpPr>
      <dsp:spPr>
        <a:xfrm>
          <a:off x="2227652" y="2583958"/>
          <a:ext cx="6611550" cy="1531067"/>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a:t>Routine prophylaxis with IV antibiotics should be given 30-60” before initiating colorectal surgery</a:t>
          </a:r>
          <a:endParaRPr lang="en-US" sz="1800" kern="1200" dirty="0"/>
        </a:p>
        <a:p>
          <a:pPr marL="171450" lvl="1" indent="-171450" algn="l" defTabSz="800100">
            <a:lnSpc>
              <a:spcPct val="90000"/>
            </a:lnSpc>
            <a:spcBef>
              <a:spcPct val="0"/>
            </a:spcBef>
            <a:spcAft>
              <a:spcPct val="15000"/>
            </a:spcAft>
            <a:buChar char="•"/>
          </a:pPr>
          <a:r>
            <a:rPr lang="en-US" sz="1800" b="1" i="1" kern="1200" dirty="0"/>
            <a:t>Re-dosing of antibiotics should be administered during prolonged procedures.</a:t>
          </a:r>
        </a:p>
        <a:p>
          <a:pPr marL="171450" lvl="1" indent="-171450" algn="l" defTabSz="800100">
            <a:lnSpc>
              <a:spcPct val="90000"/>
            </a:lnSpc>
            <a:spcBef>
              <a:spcPct val="0"/>
            </a:spcBef>
            <a:spcAft>
              <a:spcPct val="15000"/>
            </a:spcAft>
            <a:buChar char="•"/>
          </a:pPr>
          <a:r>
            <a:rPr lang="en-US" sz="1800" b="1" i="1" kern="1200" dirty="0" err="1"/>
            <a:t>Chlorohexidine</a:t>
          </a:r>
          <a:r>
            <a:rPr lang="en-US" sz="1800" b="1" i="1" kern="1200" dirty="0"/>
            <a:t>-alcohol based skin preps are optimal for use in skin prep for surgery</a:t>
          </a:r>
        </a:p>
        <a:p>
          <a:pPr marL="171450" lvl="1" indent="-171450" algn="l" defTabSz="800100">
            <a:lnSpc>
              <a:spcPct val="90000"/>
            </a:lnSpc>
            <a:spcBef>
              <a:spcPct val="0"/>
            </a:spcBef>
            <a:spcAft>
              <a:spcPct val="15000"/>
            </a:spcAft>
            <a:buChar char="•"/>
          </a:pPr>
          <a:r>
            <a:rPr lang="en-US" sz="1800" b="1" i="1" kern="1200" dirty="0"/>
            <a:t>Hair clipping (vs. shaving) is associated with fewer surgical site infections</a:t>
          </a:r>
        </a:p>
      </dsp:txBody>
      <dsp:txXfrm>
        <a:off x="2227652" y="2775341"/>
        <a:ext cx="6037400" cy="1148301"/>
      </dsp:txXfrm>
    </dsp:sp>
    <dsp:sp modelId="{CC6344C9-77F2-4928-A07B-A9C7E4AA7FA2}">
      <dsp:nvSpPr>
        <dsp:cNvPr id="0" name=""/>
        <dsp:cNvSpPr/>
      </dsp:nvSpPr>
      <dsp:spPr>
        <a:xfrm>
          <a:off x="10333" y="2361798"/>
          <a:ext cx="2225743" cy="2162806"/>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ANTIMICROBIAL PROPHYLAXIS/SKIN PREP</a:t>
          </a:r>
        </a:p>
      </dsp:txBody>
      <dsp:txXfrm>
        <a:off x="115912" y="2467377"/>
        <a:ext cx="2014585" cy="1951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86143" y="1358"/>
          <a:ext cx="6639514" cy="214585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Assess hydration optimization compliance preoperatively</a:t>
          </a:r>
        </a:p>
        <a:p>
          <a:pPr marL="228600" lvl="1" indent="-228600" algn="l" defTabSz="889000">
            <a:lnSpc>
              <a:spcPct val="90000"/>
            </a:lnSpc>
            <a:spcBef>
              <a:spcPct val="0"/>
            </a:spcBef>
            <a:spcAft>
              <a:spcPct val="15000"/>
            </a:spcAft>
            <a:buChar char="•"/>
          </a:pPr>
          <a:r>
            <a:rPr lang="en-US" sz="2000" b="1" i="1" kern="1200" dirty="0"/>
            <a:t>Be sure to monitor case delays and intervene accordingly (in conjunction with the anesthesia team’s guidance) to avoid unnecessary fasting from fluids</a:t>
          </a:r>
        </a:p>
        <a:p>
          <a:pPr marL="228600" lvl="1" indent="-228600" algn="l" defTabSz="889000">
            <a:lnSpc>
              <a:spcPct val="90000"/>
            </a:lnSpc>
            <a:spcBef>
              <a:spcPct val="0"/>
            </a:spcBef>
            <a:spcAft>
              <a:spcPct val="15000"/>
            </a:spcAft>
            <a:buChar char="•"/>
          </a:pPr>
          <a:endParaRPr lang="en-US" sz="2000" kern="1200" dirty="0"/>
        </a:p>
      </dsp:txBody>
      <dsp:txXfrm>
        <a:off x="2186143" y="269590"/>
        <a:ext cx="5834819" cy="1609390"/>
      </dsp:txXfrm>
    </dsp:sp>
    <dsp:sp modelId="{52305D29-F0D7-4341-89A0-AFB28976F324}">
      <dsp:nvSpPr>
        <dsp:cNvPr id="0" name=""/>
        <dsp:cNvSpPr/>
      </dsp:nvSpPr>
      <dsp:spPr>
        <a:xfrm>
          <a:off x="4305" y="22913"/>
          <a:ext cx="2181838" cy="2102744"/>
        </a:xfrm>
        <a:prstGeom prst="roundRect">
          <a:avLst/>
        </a:prstGeom>
        <a:solidFill>
          <a:srgbClr val="6600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FLUID MANAGEMENT</a:t>
          </a:r>
        </a:p>
      </dsp:txBody>
      <dsp:txXfrm>
        <a:off x="106953" y="125561"/>
        <a:ext cx="1976542" cy="1897448"/>
      </dsp:txXfrm>
    </dsp:sp>
    <dsp:sp modelId="{4BCF4DD1-15DC-4D6F-BC1C-AADF34324843}">
      <dsp:nvSpPr>
        <dsp:cNvPr id="0" name=""/>
        <dsp:cNvSpPr/>
      </dsp:nvSpPr>
      <dsp:spPr>
        <a:xfrm>
          <a:off x="2220152" y="2343021"/>
          <a:ext cx="6590653" cy="2145854"/>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1" i="1" kern="1200" dirty="0"/>
            <a:t>Nasogastric tubes and wound drains should be avoided whenever possible</a:t>
          </a:r>
        </a:p>
        <a:p>
          <a:pPr marL="228600" lvl="1" indent="-228600" algn="l" defTabSz="889000">
            <a:lnSpc>
              <a:spcPct val="90000"/>
            </a:lnSpc>
            <a:spcBef>
              <a:spcPct val="0"/>
            </a:spcBef>
            <a:spcAft>
              <a:spcPct val="15000"/>
            </a:spcAft>
            <a:buChar char="•"/>
          </a:pPr>
          <a:r>
            <a:rPr lang="en-US" sz="2000" b="1" i="1" kern="1200" dirty="0"/>
            <a:t>If necessary, assess and advocate for removal when appropriate: NG tubes inserted during surgery should be removed before reversal of anesthesia</a:t>
          </a:r>
        </a:p>
      </dsp:txBody>
      <dsp:txXfrm>
        <a:off x="2220152" y="2611253"/>
        <a:ext cx="5785958" cy="1609390"/>
      </dsp:txXfrm>
    </dsp:sp>
    <dsp:sp modelId="{CC6344C9-77F2-4928-A07B-A9C7E4AA7FA2}">
      <dsp:nvSpPr>
        <dsp:cNvPr id="0" name=""/>
        <dsp:cNvSpPr/>
      </dsp:nvSpPr>
      <dsp:spPr>
        <a:xfrm>
          <a:off x="0" y="2363156"/>
          <a:ext cx="2218708" cy="2162806"/>
        </a:xfrm>
        <a:prstGeom prst="roundRect">
          <a:avLst/>
        </a:prstGeom>
        <a:solidFill>
          <a:srgbClr val="00CC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TUBES AND DRAINS</a:t>
          </a:r>
        </a:p>
      </dsp:txBody>
      <dsp:txXfrm>
        <a:off x="105579" y="2468735"/>
        <a:ext cx="2007550" cy="195164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C370AA56-C6C1-47DF-B5D9-8280803B1354}" type="datetimeFigureOut">
              <a:rPr lang="en-US" smtClean="0"/>
              <a:t>10/31/22</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809C49D8-86CE-472E-B17C-8202F3973EB4}" type="slidenum">
              <a:rPr lang="en-US" smtClean="0"/>
              <a:t>‹#›</a:t>
            </a:fld>
            <a:endParaRPr lang="en-US" dirty="0"/>
          </a:p>
        </p:txBody>
      </p:sp>
    </p:spTree>
    <p:extLst>
      <p:ext uri="{BB962C8B-B14F-4D97-AF65-F5344CB8AC3E}">
        <p14:creationId xmlns:p14="http://schemas.microsoft.com/office/powerpoint/2010/main" val="254702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49D8-86CE-472E-B17C-8202F3973EB4}" type="slidenum">
              <a:rPr lang="en-US" smtClean="0"/>
              <a:t>1</a:t>
            </a:fld>
            <a:endParaRPr lang="en-US" dirty="0"/>
          </a:p>
        </p:txBody>
      </p:sp>
    </p:spTree>
    <p:extLst>
      <p:ext uri="{BB962C8B-B14F-4D97-AF65-F5344CB8AC3E}">
        <p14:creationId xmlns:p14="http://schemas.microsoft.com/office/powerpoint/2010/main" val="388813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post-surgical nurse will need to focus on all phases of the Enhanced Recovery Program, not just the postoperative piece. It is essential to understand the patient’s compliance with the pre-surgical and intraoperative periods. This will contribute to post-surgical planning, patient coaching, and development of any contingency arrangements that may be necessary to get the patient “back on track” with their ERP program. Upcoming slides will address how each of these elements “fits into” post-surgical nursing care. In addition, there are resources and tracking tools designed to aid in implementation of this program.</a:t>
            </a:r>
          </a:p>
          <a:p>
            <a:endParaRPr lang="en-US" dirty="0"/>
          </a:p>
          <a:p>
            <a:r>
              <a:rPr lang="en-US" dirty="0"/>
              <a:t>The notes detailing the basic elements (also provided with slide 4) are again provided for reference in discussing this slide. </a:t>
            </a:r>
          </a:p>
          <a:p>
            <a:endParaRPr lang="en-US" dirty="0"/>
          </a:p>
          <a:p>
            <a:r>
              <a:rPr lang="en-US" dirty="0"/>
              <a:t>There are six basic elements to an Enhanced Recovery Program: Pre-surgical Counseling and Education; Pre-surgical Conditioning and Readiness; Pre-surgical Preparation, Intraoperative Efficiency, Targeted Postoperative Interventions and Patient Feedback and Outcomes Reporting and Analysis.</a:t>
            </a:r>
          </a:p>
          <a:p>
            <a:r>
              <a:rPr lang="en-US" dirty="0"/>
              <a:t>Within these six elements, are a suggested list of evidence-based practices that result in improved outcomes for surgical patients. Initiating an Enhanced Recovery Program does not require the adoption of all practices, and is a dynamic process that evolves with each turn in the </a:t>
            </a:r>
            <a:r>
              <a:rPr lang="en-US" u="sng" dirty="0">
                <a:solidFill>
                  <a:srgbClr val="C00000"/>
                </a:solidFill>
              </a:rPr>
              <a:t>PDSA cycle. </a:t>
            </a:r>
            <a:r>
              <a:rPr lang="en-US" dirty="0">
                <a:solidFill>
                  <a:srgbClr val="C00000"/>
                </a:solidFill>
              </a:rPr>
              <a:t> An efficient and effective Enhanced Recovery Program will require repeated and regular evaluation of each component for efficacy and improvement. </a:t>
            </a:r>
          </a:p>
          <a:p>
            <a:r>
              <a:rPr lang="en-US" dirty="0">
                <a:solidFill>
                  <a:srgbClr val="C00000"/>
                </a:solidFill>
              </a:rPr>
              <a:t>ERP isn’t “all or nothing”…there’s something for everyone, resulting in improvement in outcomes for each participant.</a:t>
            </a:r>
            <a:br>
              <a:rPr lang="en-US" dirty="0"/>
            </a:br>
            <a:endParaRPr lang="en-US" dirty="0"/>
          </a:p>
          <a:p>
            <a:endParaRPr lang="en-US" b="1" dirty="0"/>
          </a:p>
          <a:p>
            <a:r>
              <a:rPr lang="en-US" b="1" dirty="0"/>
              <a:t>Preadmission counseling</a:t>
            </a:r>
            <a:r>
              <a:rPr lang="en-US" dirty="0"/>
              <a:t>:</a:t>
            </a:r>
          </a:p>
          <a:p>
            <a:r>
              <a:rPr lang="en-US" dirty="0"/>
              <a:t>ERP Education: procedure, ERP elements, why</a:t>
            </a:r>
          </a:p>
          <a:p>
            <a:r>
              <a:rPr lang="en-US" dirty="0"/>
              <a:t>Anticipatory Guidance: who, when, what will happen, why</a:t>
            </a:r>
          </a:p>
          <a:p>
            <a:r>
              <a:rPr lang="en-US" dirty="0"/>
              <a:t>Patient-centered : goal setting, responsibilities, expected outcomes</a:t>
            </a:r>
          </a:p>
          <a:p>
            <a:endParaRPr lang="en-US" dirty="0"/>
          </a:p>
          <a:p>
            <a:r>
              <a:rPr lang="en-US" b="1" dirty="0"/>
              <a:t>Pre-Surgical Conditioning and Readiness</a:t>
            </a:r>
          </a:p>
          <a:p>
            <a:r>
              <a:rPr lang="en-US" dirty="0"/>
              <a:t>Surgical Optimization</a:t>
            </a:r>
          </a:p>
          <a:p>
            <a:pPr marL="232372" indent="-232372">
              <a:buAutoNum type="arabicPeriod"/>
            </a:pPr>
            <a:r>
              <a:rPr lang="en-US" dirty="0"/>
              <a:t>Smoking cessation</a:t>
            </a:r>
          </a:p>
          <a:p>
            <a:pPr marL="232372" indent="-232372">
              <a:buAutoNum type="arabicPeriod"/>
            </a:pPr>
            <a:r>
              <a:rPr lang="en-US" dirty="0"/>
              <a:t>Optimize nutrition</a:t>
            </a:r>
          </a:p>
          <a:p>
            <a:pPr marL="232372" indent="-232372">
              <a:buAutoNum type="arabicPeriod"/>
            </a:pPr>
            <a:r>
              <a:rPr lang="en-US" dirty="0"/>
              <a:t>Optimize mobility</a:t>
            </a:r>
          </a:p>
          <a:p>
            <a:pPr marL="232372" indent="-232372">
              <a:buAutoNum type="arabicPeriod"/>
            </a:pPr>
            <a:r>
              <a:rPr lang="en-US" dirty="0"/>
              <a:t>Eliminate alcohol intake</a:t>
            </a:r>
          </a:p>
          <a:p>
            <a:pPr marL="232372" indent="-232372">
              <a:buAutoNum type="arabicPeriod"/>
            </a:pPr>
            <a:endParaRPr lang="en-US" dirty="0"/>
          </a:p>
          <a:p>
            <a:r>
              <a:rPr lang="en-US" dirty="0"/>
              <a:t>Patient Readiness</a:t>
            </a:r>
          </a:p>
          <a:p>
            <a:pPr marL="232372" indent="-232372">
              <a:buAutoNum type="arabicPeriod"/>
            </a:pPr>
            <a:r>
              <a:rPr lang="en-US" dirty="0"/>
              <a:t>Identification of a patient-centered support network (provider)</a:t>
            </a:r>
          </a:p>
          <a:p>
            <a:pPr marL="232372" indent="-232372">
              <a:buAutoNum type="arabicPeriod"/>
            </a:pPr>
            <a:r>
              <a:rPr lang="en-US" dirty="0"/>
              <a:t>Surgery “buddy” (patient-chosen)—accompanies patient: second set of eyes and ears</a:t>
            </a:r>
          </a:p>
          <a:p>
            <a:pPr marL="232372" indent="-232372">
              <a:buAutoNum type="arabicPeriod"/>
            </a:pPr>
            <a:r>
              <a:rPr lang="en-US" dirty="0"/>
              <a:t>Anxiety assessment and short-term intervention strategies</a:t>
            </a:r>
          </a:p>
          <a:p>
            <a:endParaRPr lang="en-US" dirty="0"/>
          </a:p>
          <a:p>
            <a:r>
              <a:rPr lang="en-US" b="1" dirty="0">
                <a:latin typeface="Corbel" pitchFamily="34" charset="0"/>
              </a:rPr>
              <a:t>Pre-surgical Preparation</a:t>
            </a:r>
          </a:p>
          <a:p>
            <a:r>
              <a:rPr lang="en-US" dirty="0">
                <a:latin typeface="Corbel" pitchFamily="34" charset="0"/>
              </a:rPr>
              <a:t>Bowel Preparation</a:t>
            </a:r>
          </a:p>
          <a:p>
            <a:r>
              <a:rPr lang="en-US" dirty="0">
                <a:latin typeface="Corbel" pitchFamily="34" charset="0"/>
              </a:rPr>
              <a:t>-mechanical bowel prep</a:t>
            </a:r>
          </a:p>
          <a:p>
            <a:r>
              <a:rPr lang="en-US" dirty="0">
                <a:latin typeface="Corbel" pitchFamily="34" charset="0"/>
              </a:rPr>
              <a:t>-antimicrobial prophylaxis</a:t>
            </a:r>
          </a:p>
          <a:p>
            <a:pPr defTabSz="929488">
              <a:defRPr/>
            </a:pPr>
            <a:endParaRPr lang="en-US" dirty="0">
              <a:latin typeface="Corbel" pitchFamily="34" charset="0"/>
            </a:endParaRPr>
          </a:p>
          <a:p>
            <a:pPr defTabSz="929488">
              <a:defRPr/>
            </a:pPr>
            <a:r>
              <a:rPr lang="en-US" dirty="0">
                <a:latin typeface="Corbel" pitchFamily="34" charset="0"/>
              </a:rPr>
              <a:t>Pre-surgical Carbohydrate Loading and Hydration:</a:t>
            </a:r>
          </a:p>
          <a:p>
            <a:r>
              <a:rPr lang="en-US" dirty="0"/>
              <a:t>clear (12.5%) carbohydrate drink (800mL) before midnight.</a:t>
            </a:r>
          </a:p>
          <a:p>
            <a:r>
              <a:rPr lang="en-US" dirty="0"/>
              <a:t>clear (12.5%) carbohydrate drink (400mL) 2-3 hours prior to induction.</a:t>
            </a:r>
          </a:p>
          <a:p>
            <a:r>
              <a:rPr lang="en-US" dirty="0"/>
              <a:t>patient freely consumed clear fluids until 2h before anesthesia for surgery</a:t>
            </a:r>
          </a:p>
          <a:p>
            <a:endParaRPr lang="en-US" b="1" dirty="0">
              <a:latin typeface="Corbel" pitchFamily="34" charset="0"/>
            </a:endParaRPr>
          </a:p>
          <a:p>
            <a:r>
              <a:rPr lang="en-US" b="1" dirty="0">
                <a:latin typeface="Corbel" pitchFamily="34" charset="0"/>
              </a:rPr>
              <a:t>Intraoperative Efficiency: </a:t>
            </a:r>
          </a:p>
          <a:p>
            <a:endParaRPr lang="en-US" b="1" dirty="0">
              <a:latin typeface="Corbel" pitchFamily="34" charset="0"/>
            </a:endParaRPr>
          </a:p>
          <a:p>
            <a:r>
              <a:rPr lang="en-US" dirty="0">
                <a:latin typeface="Corbel" pitchFamily="34" charset="0"/>
              </a:rPr>
              <a:t>Standardized Anesthetic Protocols</a:t>
            </a:r>
          </a:p>
          <a:p>
            <a:pPr defTabSz="929488">
              <a:defRPr/>
            </a:pPr>
            <a:r>
              <a:rPr lang="en-US" dirty="0"/>
              <a:t>-Minimal Use of Opioids </a:t>
            </a:r>
          </a:p>
          <a:p>
            <a:pPr defTabSz="929488">
              <a:defRPr/>
            </a:pPr>
            <a:r>
              <a:rPr lang="en-US" dirty="0"/>
              <a:t>-Measures to Optimally Sedate and Anesthetize Patients</a:t>
            </a:r>
          </a:p>
          <a:p>
            <a:pPr defTabSz="929488">
              <a:defRPr/>
            </a:pPr>
            <a:endParaRPr lang="en-US" dirty="0">
              <a:solidFill>
                <a:prstClr val="black"/>
              </a:solidFill>
              <a:latin typeface="Corbel" pitchFamily="34" charset="0"/>
            </a:endParaRPr>
          </a:p>
          <a:p>
            <a:pPr defTabSz="929488">
              <a:defRPr/>
            </a:pPr>
            <a:r>
              <a:rPr lang="en-US" dirty="0">
                <a:latin typeface="Corbel" pitchFamily="34" charset="0"/>
              </a:rPr>
              <a:t>Standardized Thromboembolism and Antibiotic Prophylaxis Protocols</a:t>
            </a:r>
          </a:p>
          <a:p>
            <a:endParaRPr lang="en-US" dirty="0"/>
          </a:p>
          <a:p>
            <a:r>
              <a:rPr lang="en-US" dirty="0"/>
              <a:t>Minimally Invasive Surgery</a:t>
            </a:r>
          </a:p>
          <a:p>
            <a:pPr lvl="0"/>
            <a:endParaRPr lang="en-US" b="1" dirty="0">
              <a:solidFill>
                <a:prstClr val="black"/>
              </a:solidFill>
              <a:latin typeface="Corbel" pitchFamily="34" charset="0"/>
            </a:endParaRPr>
          </a:p>
          <a:p>
            <a:pPr lvl="0"/>
            <a:r>
              <a:rPr lang="en-US" b="1" dirty="0">
                <a:solidFill>
                  <a:prstClr val="black"/>
                </a:solidFill>
                <a:latin typeface="Corbel" pitchFamily="34" charset="0"/>
              </a:rPr>
              <a:t>Targeted Post Operative Interventions</a:t>
            </a:r>
          </a:p>
          <a:p>
            <a:pPr lvl="0"/>
            <a:r>
              <a:rPr lang="en-US" dirty="0">
                <a:solidFill>
                  <a:prstClr val="black"/>
                </a:solidFill>
                <a:latin typeface="Corbel" pitchFamily="34" charset="0"/>
              </a:rPr>
              <a:t>Early Postop Feeding</a:t>
            </a:r>
          </a:p>
          <a:p>
            <a:r>
              <a:rPr lang="en-US" dirty="0">
                <a:solidFill>
                  <a:prstClr val="black"/>
                </a:solidFill>
                <a:latin typeface="Corbel" pitchFamily="34" charset="0"/>
              </a:rPr>
              <a:t>Early Removal of Catheters/Drains</a:t>
            </a:r>
          </a:p>
          <a:p>
            <a:pPr lvl="0"/>
            <a:r>
              <a:rPr lang="en-US" dirty="0">
                <a:solidFill>
                  <a:prstClr val="black"/>
                </a:solidFill>
                <a:latin typeface="Corbel" pitchFamily="34" charset="0"/>
              </a:rPr>
              <a:t>Early Mobilization</a:t>
            </a:r>
          </a:p>
          <a:p>
            <a:pPr lvl="0"/>
            <a:r>
              <a:rPr lang="en-US" dirty="0">
                <a:solidFill>
                  <a:prstClr val="black"/>
                </a:solidFill>
                <a:latin typeface="Corbel" pitchFamily="34" charset="0"/>
              </a:rPr>
              <a:t>Pain Management</a:t>
            </a:r>
          </a:p>
          <a:p>
            <a:pPr lvl="0"/>
            <a:r>
              <a:rPr lang="en-US" dirty="0">
                <a:solidFill>
                  <a:prstClr val="black"/>
                </a:solidFill>
                <a:latin typeface="Corbel" pitchFamily="34" charset="0"/>
              </a:rPr>
              <a:t>          Preop: administration of pain modulating medications</a:t>
            </a:r>
          </a:p>
          <a:p>
            <a:pPr lvl="0"/>
            <a:r>
              <a:rPr lang="en-US" dirty="0">
                <a:solidFill>
                  <a:prstClr val="black"/>
                </a:solidFill>
                <a:latin typeface="Corbel" pitchFamily="34" charset="0"/>
              </a:rPr>
              <a:t>          Post-op: early assessment and intervention</a:t>
            </a:r>
          </a:p>
          <a:p>
            <a:pPr lvl="0"/>
            <a:r>
              <a:rPr lang="en-US" dirty="0">
                <a:solidFill>
                  <a:prstClr val="black"/>
                </a:solidFill>
                <a:latin typeface="Corbel" pitchFamily="34" charset="0"/>
              </a:rPr>
              <a:t>          Discharge: good pain control with oral analgesia</a:t>
            </a:r>
          </a:p>
          <a:p>
            <a:pPr lvl="0"/>
            <a:endParaRPr lang="en-US" b="1" dirty="0">
              <a:solidFill>
                <a:prstClr val="black"/>
              </a:solidFill>
              <a:latin typeface="Corbel" pitchFamily="34" charset="0"/>
            </a:endParaRPr>
          </a:p>
          <a:p>
            <a:r>
              <a:rPr lang="en-US" b="1" dirty="0">
                <a:solidFill>
                  <a:prstClr val="black"/>
                </a:solidFill>
                <a:latin typeface="Corbel" pitchFamily="34" charset="0"/>
              </a:rPr>
              <a:t>Patient Feedback and Outcomes Reporting and Analysis</a:t>
            </a:r>
          </a:p>
          <a:p>
            <a:r>
              <a:rPr lang="en-US" dirty="0"/>
              <a:t>MSQC data collection and analysis allows for benchmarking of quality measure(s) performance specific to ERP</a:t>
            </a:r>
          </a:p>
          <a:p>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10</a:t>
            </a:fld>
            <a:endParaRPr lang="en-US" dirty="0"/>
          </a:p>
        </p:txBody>
      </p:sp>
    </p:spTree>
    <p:extLst>
      <p:ext uri="{BB962C8B-B14F-4D97-AF65-F5344CB8AC3E}">
        <p14:creationId xmlns:p14="http://schemas.microsoft.com/office/powerpoint/2010/main" val="154700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components</a:t>
            </a:r>
            <a:r>
              <a:rPr lang="en-US" baseline="0" dirty="0"/>
              <a:t> must be considered to ensure success for the Enhanced Recovery Program patient: </a:t>
            </a:r>
          </a:p>
          <a:p>
            <a:endParaRPr lang="en-US" baseline="0" dirty="0"/>
          </a:p>
          <a:p>
            <a:pPr marL="232395" indent="-232395">
              <a:buAutoNum type="arabicPeriod"/>
            </a:pPr>
            <a:r>
              <a:rPr lang="en-US" b="1" baseline="0" dirty="0"/>
              <a:t>Clinical Guidelines </a:t>
            </a:r>
            <a:r>
              <a:rPr lang="en-US" b="0" baseline="0" dirty="0"/>
              <a:t>– These are the evidence-based clinical care factors set forth by ERP. MSQC recommended ERP protocols have been customized for </a:t>
            </a:r>
            <a:r>
              <a:rPr lang="en-US" b="0" i="1" u="sng" baseline="0" dirty="0"/>
              <a:t>YOUR HOSPITAL NAME HERE</a:t>
            </a:r>
            <a:r>
              <a:rPr lang="en-US" b="0" baseline="0" dirty="0"/>
              <a:t>. These outline the processes to follow through the entire program; including pre-surgical, intraoperative and post-surgical. It will be very important to understand your patient’s compliance with ERP protocols at the time they reach the post-surgical unit, as well as document and communicate their progress throughout the post-surgical phase.</a:t>
            </a:r>
          </a:p>
          <a:p>
            <a:pPr marL="232395" indent="-232395">
              <a:buAutoNum type="arabicPeriod"/>
            </a:pPr>
            <a:endParaRPr lang="en-US" b="0" baseline="0" dirty="0"/>
          </a:p>
          <a:p>
            <a:pPr marL="232395" indent="-232395">
              <a:buAutoNum type="arabicPeriod"/>
            </a:pPr>
            <a:r>
              <a:rPr lang="en-US" b="1" baseline="0" dirty="0"/>
              <a:t>Patient Engagement </a:t>
            </a:r>
            <a:r>
              <a:rPr lang="en-US" b="0" baseline="0" dirty="0"/>
              <a:t>– This includes “coaching” your patients toward their “postoperative targets” through continuous encouragement and reinforcement of their active role in their recovery.</a:t>
            </a:r>
          </a:p>
          <a:p>
            <a:pPr marL="232395" indent="-232395">
              <a:buAutoNum type="arabicPeriod"/>
            </a:pPr>
            <a:endParaRPr lang="en-US" b="0" baseline="0" dirty="0"/>
          </a:p>
          <a:p>
            <a:pPr marL="232395" indent="-232395">
              <a:buAutoNum type="arabicPeriod"/>
            </a:pPr>
            <a:r>
              <a:rPr lang="en-US" b="1" baseline="0" dirty="0"/>
              <a:t>Contingency Planning </a:t>
            </a:r>
            <a:r>
              <a:rPr lang="en-US" b="0" baseline="0" dirty="0"/>
              <a:t>– This component may not be necessary for every patient, but it will be important to always be prepared and ready to make changes to the “routine ERP course” (should the situation warrant). The nurse’s ability to quickly develop and adapt to an alternative plan will help get the patient back on their ERP course, make the patient comfortable and give them confidence in their “revised ERP course”. Patient engagement will be extremely important to cases requiring contingency planning, as deviation from the anticipated course may be discouraging and/or anxiety producing for the patient.</a:t>
            </a:r>
          </a:p>
          <a:p>
            <a:endParaRPr lang="en-US" b="1" dirty="0"/>
          </a:p>
        </p:txBody>
      </p:sp>
      <p:sp>
        <p:nvSpPr>
          <p:cNvPr id="4" name="Slide Number Placeholder 3"/>
          <p:cNvSpPr>
            <a:spLocks noGrp="1"/>
          </p:cNvSpPr>
          <p:nvPr>
            <p:ph type="sldNum" sz="quarter" idx="10"/>
          </p:nvPr>
        </p:nvSpPr>
        <p:spPr/>
        <p:txBody>
          <a:bodyPr/>
          <a:lstStyle/>
          <a:p>
            <a:fld id="{A8D2C895-9E1F-47E4-889F-54F126FD943C}" type="slidenum">
              <a:rPr lang="en-US" smtClean="0"/>
              <a:t>11</a:t>
            </a:fld>
            <a:endParaRPr lang="en-US" dirty="0"/>
          </a:p>
        </p:txBody>
      </p:sp>
    </p:spTree>
    <p:extLst>
      <p:ext uri="{BB962C8B-B14F-4D97-AF65-F5344CB8AC3E}">
        <p14:creationId xmlns:p14="http://schemas.microsoft.com/office/powerpoint/2010/main" val="394315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represents a list of the postoperative clinical guidelines. While these clinical components are specific to the postoperative phase, it is still very important to remember that nursing care for ERP patients requires the nurse to be aware of all phases of ERP. </a:t>
            </a:r>
          </a:p>
          <a:p>
            <a:endParaRPr lang="en-US" baseline="0" dirty="0"/>
          </a:p>
          <a:p>
            <a:r>
              <a:rPr lang="en-US" baseline="0" dirty="0"/>
              <a:t>The clinical guidelines are evidenced-based recommendations, and have been used to create ERP protocols customized to your hospital. They are intended to be utilized along with a multidisciplinary approach to care.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12</a:t>
            </a:fld>
            <a:endParaRPr lang="en-US" dirty="0"/>
          </a:p>
        </p:txBody>
      </p:sp>
    </p:spTree>
    <p:extLst>
      <p:ext uri="{BB962C8B-B14F-4D97-AF65-F5344CB8AC3E}">
        <p14:creationId xmlns:p14="http://schemas.microsoft.com/office/powerpoint/2010/main" val="265185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maximally engage patients,</a:t>
            </a:r>
            <a:r>
              <a:rPr lang="en-US" sz="1100" baseline="0" dirty="0"/>
              <a:t> they need to be well supported and informed. In addition, they must be provided opportunities to participate in their care and decision making. For patients that require contingency planning, the patient should be at the center of the planning process and involved in determining the alternate plan. Motivation and reinforcement of the ERP process will help keep patients actively engaged.</a:t>
            </a:r>
          </a:p>
          <a:p>
            <a:endParaRPr lang="en-US" sz="1100" baseline="0" dirty="0"/>
          </a:p>
          <a:p>
            <a:r>
              <a:rPr lang="en-US" sz="1100" baseline="0" dirty="0"/>
              <a:t>There are multiple facets to patient engagement:</a:t>
            </a:r>
          </a:p>
          <a:p>
            <a:endParaRPr lang="en-US" sz="1100" baseline="0" dirty="0"/>
          </a:p>
          <a:p>
            <a:r>
              <a:rPr lang="en-US" sz="1100" b="1" baseline="0" dirty="0"/>
              <a:t>Health Literacy</a:t>
            </a:r>
            <a:r>
              <a:rPr lang="en-US" sz="1100" baseline="0" dirty="0"/>
              <a:t>: A fundamental piece of patient engagement as patients must be able to understand and process health information. This also involves addressing patient expectations of care. Patient empowerment is key to meeting this facet.</a:t>
            </a:r>
          </a:p>
          <a:p>
            <a:endParaRPr lang="en-US" sz="1100" baseline="0" dirty="0"/>
          </a:p>
          <a:p>
            <a:r>
              <a:rPr lang="en-US" sz="1100" b="1" baseline="0" dirty="0"/>
              <a:t>Decision Making</a:t>
            </a:r>
            <a:r>
              <a:rPr lang="en-US" sz="1100" baseline="0" dirty="0"/>
              <a:t>: Ensuring patients are well-informed and taking their preferences into account in deciding treatment(s) results in shared decision making,  a goal of patient engagement. Use of coaching and question prompts can help patients improve this facet.</a:t>
            </a:r>
          </a:p>
          <a:p>
            <a:endParaRPr lang="en-US" sz="1100" baseline="0" dirty="0"/>
          </a:p>
          <a:p>
            <a:r>
              <a:rPr lang="en-US" sz="1100" b="1" baseline="0" dirty="0"/>
              <a:t>Self-Care</a:t>
            </a:r>
            <a:r>
              <a:rPr lang="en-US" sz="1100" baseline="0" dirty="0"/>
              <a:t>: Patients need to take actions to maintain physical and mental health. </a:t>
            </a:r>
          </a:p>
          <a:p>
            <a:endParaRPr lang="en-US" sz="1100" baseline="0" dirty="0"/>
          </a:p>
          <a:p>
            <a:r>
              <a:rPr lang="en-US" sz="1100" b="1" baseline="0" dirty="0"/>
              <a:t>Self-Management</a:t>
            </a:r>
            <a:r>
              <a:rPr lang="en-US" sz="1100" baseline="0" dirty="0"/>
              <a:t>: Patients need to play an active role in managing the day to day aspects of their chronic conditions (if applicable). Educating patients on self-management and helping them to self-administer treatments can help patients improve this facet.</a:t>
            </a:r>
          </a:p>
          <a:p>
            <a:endParaRPr lang="en-US" sz="1100" baseline="0" dirty="0"/>
          </a:p>
          <a:p>
            <a:r>
              <a:rPr lang="en-US" sz="1100" b="1" dirty="0"/>
              <a:t>Patient</a:t>
            </a:r>
            <a:r>
              <a:rPr lang="en-US" sz="1100" b="1" baseline="0" dirty="0"/>
              <a:t> Safety</a:t>
            </a:r>
            <a:r>
              <a:rPr lang="en-US" sz="1100" baseline="0" dirty="0"/>
              <a:t>: Patients can advocate for the safest care possible by being actively involved in monitoring care processes, recognizing and informing health care providers of complications, and effectively managing treatment. Positively reinforcing treatment regimens can help patients improve this facet.</a:t>
            </a:r>
          </a:p>
          <a:p>
            <a:endParaRPr lang="en-US" sz="1100" baseline="0" dirty="0"/>
          </a:p>
          <a:p>
            <a:r>
              <a:rPr lang="en-US" sz="1100" baseline="0" dirty="0"/>
              <a:t>It is important that health professionals are granted the means to gain the necessary expertise and skill to effectively engage patients.</a:t>
            </a:r>
            <a:endParaRPr lang="en-US" sz="1100" dirty="0"/>
          </a:p>
        </p:txBody>
      </p:sp>
      <p:sp>
        <p:nvSpPr>
          <p:cNvPr id="4" name="Slide Number Placeholder 3"/>
          <p:cNvSpPr>
            <a:spLocks noGrp="1"/>
          </p:cNvSpPr>
          <p:nvPr>
            <p:ph type="sldNum" sz="quarter" idx="10"/>
          </p:nvPr>
        </p:nvSpPr>
        <p:spPr/>
        <p:txBody>
          <a:bodyPr/>
          <a:lstStyle/>
          <a:p>
            <a:fld id="{A8D2C895-9E1F-47E4-889F-54F126FD943C}" type="slidenum">
              <a:rPr lang="en-US" smtClean="0"/>
              <a:t>13</a:t>
            </a:fld>
            <a:endParaRPr lang="en-US" dirty="0"/>
          </a:p>
        </p:txBody>
      </p:sp>
    </p:spTree>
    <p:extLst>
      <p:ext uri="{BB962C8B-B14F-4D97-AF65-F5344CB8AC3E}">
        <p14:creationId xmlns:p14="http://schemas.microsoft.com/office/powerpoint/2010/main" val="387049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the patient arrives to the post-surgical floor, the first actions to take are to obtain their “ERP history” – their compliance with the ERP pre-surgical and intraoperative phases, assess key initial postoperative ERP clinical factors, and initiate the postoperative ERP checklist.</a:t>
            </a:r>
          </a:p>
          <a:p>
            <a:endParaRPr lang="en-US" baseline="0" dirty="0"/>
          </a:p>
          <a:p>
            <a:r>
              <a:rPr lang="en-US" baseline="0" dirty="0"/>
              <a:t>The key initial postoperative ERP clinical factors consist of:</a:t>
            </a:r>
          </a:p>
          <a:p>
            <a:endParaRPr lang="en-US" baseline="0" dirty="0"/>
          </a:p>
          <a:p>
            <a:r>
              <a:rPr lang="en-US" baseline="0" dirty="0"/>
              <a:t>VTE Prophylaxis: It is important to ensure the patient has pharmacological prophylaxis (SQ heparin / low molecular weight heparin ordered) and scheduled for administration; and also that the patient has compression stockings and intermittent pneumatic compression devices / sequential compression devices applied and turned on.</a:t>
            </a:r>
          </a:p>
          <a:p>
            <a:endParaRPr lang="en-US" baseline="0" dirty="0"/>
          </a:p>
          <a:p>
            <a:r>
              <a:rPr lang="en-US" baseline="0" dirty="0"/>
              <a:t>Postop Nausea and Vomiting (PONV): The patients postoperative score should be assessed (see PONV Risk Assessment), and treated using a multimodal approach. Be especially alert for patients that are at high risk for developing PONV (again) on the post-surgical floor; patients that have a PONV risk score of moderate or high and/or received a rescue antiemetic in PACU.</a:t>
            </a:r>
          </a:p>
          <a:p>
            <a:endParaRPr lang="en-US" baseline="0" dirty="0"/>
          </a:p>
          <a:p>
            <a:r>
              <a:rPr lang="en-US" baseline="0" dirty="0"/>
              <a:t>Pain Control: It is important to assess and intervene early. Medicate for relief, if necessary. Reinforce the pain expectations that were discussed pre-surgically.</a:t>
            </a:r>
          </a:p>
          <a:p>
            <a:endParaRPr lang="en-US" baseline="0" dirty="0"/>
          </a:p>
          <a:p>
            <a:r>
              <a:rPr lang="en-US" baseline="0" dirty="0"/>
              <a:t>Early Oral Feeding: Assess if the patient has tried oral fluids and/or food yet. They should be taking oral fluids as soon as possible after surgery; so it is likely this will have been started in PACU. Inquire how the patient tolerated the fluids/food (if provided).</a:t>
            </a:r>
          </a:p>
          <a:p>
            <a:endParaRPr lang="en-US" baseline="0" dirty="0"/>
          </a:p>
          <a:p>
            <a:r>
              <a:rPr lang="en-US" baseline="0" dirty="0"/>
              <a:t>Alvimopan: Verify through surgeon orders and medication schedule.</a:t>
            </a:r>
          </a:p>
          <a:p>
            <a:endParaRPr lang="en-US" baseline="0" dirty="0"/>
          </a:p>
          <a:p>
            <a:r>
              <a:rPr lang="en-US" baseline="0" dirty="0"/>
              <a:t>Fluid Management: Begin recording fluid type and amount received. The goal will be to discontinue IV fluids on postoperative day 1.</a:t>
            </a:r>
          </a:p>
          <a:p>
            <a:endParaRPr lang="en-US" baseline="0" dirty="0"/>
          </a:p>
          <a:p>
            <a:r>
              <a:rPr lang="en-US" baseline="0" dirty="0"/>
              <a:t>Refer to clinical guideline specific nursing tip sheets and Nursing Pocket Card for supporting rationale and interventions.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8D2C895-9E1F-47E4-889F-54F126FD943C}" type="slidenum">
              <a:rPr lang="en-US" smtClean="0"/>
              <a:t>14</a:t>
            </a:fld>
            <a:endParaRPr lang="en-US" dirty="0"/>
          </a:p>
        </p:txBody>
      </p:sp>
    </p:spTree>
    <p:extLst>
      <p:ext uri="{BB962C8B-B14F-4D97-AF65-F5344CB8AC3E}">
        <p14:creationId xmlns:p14="http://schemas.microsoft.com/office/powerpoint/2010/main" val="210525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engagement and contingency planning (as necessary)</a:t>
            </a:r>
            <a:r>
              <a:rPr lang="en-US" baseline="0" dirty="0"/>
              <a:t> </a:t>
            </a:r>
            <a:r>
              <a:rPr lang="en-US" dirty="0"/>
              <a:t>are to be continued throughout</a:t>
            </a:r>
            <a:r>
              <a:rPr lang="en-US" baseline="0" dirty="0"/>
              <a:t> the post-surgical hospital stay, until discharge from the hospital.</a:t>
            </a:r>
          </a:p>
          <a:p>
            <a:endParaRPr lang="en-US" baseline="0" dirty="0"/>
          </a:p>
          <a:p>
            <a:r>
              <a:rPr lang="en-US" baseline="0" dirty="0"/>
              <a:t>VTE Prophylaxis: (see VTE Prevention Nursing Tip Sheet and MSQC Recommended VTE Risk Scoring System Pocket Card)</a:t>
            </a:r>
          </a:p>
          <a:p>
            <a:pPr marL="174296" indent="-174296">
              <a:buFont typeface="Arial" pitchFamily="34" charset="0"/>
              <a:buChar char="•"/>
            </a:pPr>
            <a:r>
              <a:rPr lang="en-US" baseline="0" dirty="0"/>
              <a:t>Pharmacological = SQ heparin/low molecular weight heparin</a:t>
            </a:r>
          </a:p>
          <a:p>
            <a:pPr marL="639086" lvl="1" indent="-174296">
              <a:buFont typeface="Arial" pitchFamily="34" charset="0"/>
              <a:buChar char="•"/>
            </a:pPr>
            <a:r>
              <a:rPr lang="en-US" baseline="0" dirty="0"/>
              <a:t>Ensure timely administration and adherence to schedule, reoffer missed doses (unless too close to next administration time)</a:t>
            </a:r>
          </a:p>
          <a:p>
            <a:pPr marL="639086" lvl="1" indent="-174296">
              <a:buFont typeface="Arial" pitchFamily="34" charset="0"/>
              <a:buChar char="•"/>
            </a:pPr>
            <a:r>
              <a:rPr lang="en-US" baseline="0" dirty="0"/>
              <a:t>Document and notify surgeon/physician of any missed doses or patient refusals</a:t>
            </a:r>
          </a:p>
          <a:p>
            <a:pPr marL="174296" indent="-174296">
              <a:buFont typeface="Arial" pitchFamily="34" charset="0"/>
              <a:buChar char="•"/>
            </a:pPr>
            <a:r>
              <a:rPr lang="en-US" baseline="0" dirty="0"/>
              <a:t>Mechanical = compression stockings and sequential compression devices/intermittent pneumatic compression devices</a:t>
            </a:r>
          </a:p>
          <a:p>
            <a:pPr marL="639086" lvl="1" indent="-174296">
              <a:buFont typeface="Arial" pitchFamily="34" charset="0"/>
              <a:buChar char="•"/>
            </a:pPr>
            <a:r>
              <a:rPr lang="en-US" baseline="0" dirty="0"/>
              <a:t>SCD/IPC devices should be worn continuously </a:t>
            </a:r>
          </a:p>
          <a:p>
            <a:pPr marL="639086" lvl="1" indent="-174296">
              <a:buFont typeface="Arial" pitchFamily="34" charset="0"/>
              <a:buChar char="•"/>
            </a:pPr>
            <a:r>
              <a:rPr lang="en-US" baseline="0" dirty="0"/>
              <a:t>Ensure patient compliance</a:t>
            </a:r>
          </a:p>
          <a:p>
            <a:pPr marL="174296" indent="-174296">
              <a:buFont typeface="Arial" pitchFamily="34" charset="0"/>
              <a:buChar char="•"/>
            </a:pPr>
            <a:r>
              <a:rPr lang="en-US" baseline="0" dirty="0"/>
              <a:t>Continuously reinforce rationale for prophylaxis</a:t>
            </a:r>
          </a:p>
          <a:p>
            <a:pPr marL="174296" indent="-174296">
              <a:buFont typeface="Arial" pitchFamily="34" charset="0"/>
              <a:buChar char="•"/>
            </a:pPr>
            <a:r>
              <a:rPr lang="en-US" baseline="0" dirty="0"/>
              <a:t>Encourage patients to become actively involved in making sure they are complying with appropriate prophylaxis</a:t>
            </a:r>
          </a:p>
          <a:p>
            <a:pPr marL="174296" indent="-174296">
              <a:buFont typeface="Arial" pitchFamily="34" charset="0"/>
              <a:buChar char="•"/>
            </a:pPr>
            <a:endParaRPr lang="en-US" baseline="0" dirty="0"/>
          </a:p>
          <a:p>
            <a:r>
              <a:rPr lang="en-US" baseline="0" dirty="0"/>
              <a:t>Postop Nausea and Vomiting: (see PONV Risk Assessment Nursing Tip Sheet and ERP Nursing Pocket Card)</a:t>
            </a:r>
          </a:p>
          <a:p>
            <a:pPr marL="174296" indent="-174296">
              <a:buFont typeface="Arial" pitchFamily="34" charset="0"/>
              <a:buChar char="•"/>
            </a:pPr>
            <a:r>
              <a:rPr lang="en-US" baseline="0" dirty="0"/>
              <a:t>PONV score needs to be assessed upon arrival to </a:t>
            </a:r>
            <a:r>
              <a:rPr lang="en-US" baseline="0" dirty="0" err="1"/>
              <a:t>preop</a:t>
            </a:r>
            <a:endParaRPr lang="en-US" baseline="0" dirty="0"/>
          </a:p>
          <a:p>
            <a:pPr marL="174296" indent="-174296">
              <a:buFont typeface="Arial" pitchFamily="34" charset="0"/>
              <a:buChar char="•"/>
            </a:pPr>
            <a:r>
              <a:rPr lang="en-US" baseline="0" dirty="0"/>
              <a:t>Like pain assessments, PONV assessments should be done at regular intervals through 48 hours past discharge from PACU</a:t>
            </a:r>
          </a:p>
          <a:p>
            <a:pPr marL="174296" indent="-174296">
              <a:buFont typeface="Arial" pitchFamily="34" charset="0"/>
              <a:buChar char="•"/>
            </a:pPr>
            <a:r>
              <a:rPr lang="en-US" baseline="0" dirty="0"/>
              <a:t>It is very important to communicate PONV assessments/interventions during shift change and unit transfers</a:t>
            </a:r>
          </a:p>
          <a:p>
            <a:pPr marL="174296" indent="-174296">
              <a:buFont typeface="Arial" pitchFamily="34" charset="0"/>
              <a:buChar char="•"/>
            </a:pPr>
            <a:r>
              <a:rPr lang="en-US" baseline="0" dirty="0"/>
              <a:t>Educate patients on PONV as it pertains to </a:t>
            </a:r>
            <a:r>
              <a:rPr lang="en-US" i="1" baseline="0" dirty="0"/>
              <a:t>their</a:t>
            </a:r>
            <a:r>
              <a:rPr lang="en-US" baseline="0" dirty="0"/>
              <a:t> particular assessed risk, including providing intervention strategies</a:t>
            </a:r>
          </a:p>
          <a:p>
            <a:pPr marL="174296" indent="-174296">
              <a:buFont typeface="Arial" pitchFamily="34" charset="0"/>
              <a:buChar char="•"/>
            </a:pPr>
            <a:r>
              <a:rPr lang="en-US" baseline="0" dirty="0"/>
              <a:t>Encourage patients to be involved in managing their PONV, including communicating associated needs</a:t>
            </a:r>
          </a:p>
          <a:p>
            <a:pPr marL="174296" indent="-174296">
              <a:buFont typeface="Arial" pitchFamily="34" charset="0"/>
              <a:buChar char="•"/>
            </a:pPr>
            <a:r>
              <a:rPr lang="en-US" baseline="0" dirty="0"/>
              <a:t>Know the PONV risk for </a:t>
            </a:r>
            <a:r>
              <a:rPr lang="en-US" i="1" baseline="0" dirty="0"/>
              <a:t>each</a:t>
            </a:r>
            <a:r>
              <a:rPr lang="en-US" baseline="0" dirty="0"/>
              <a:t> patient and be aware of the medications they have ordered/available</a:t>
            </a:r>
          </a:p>
          <a:p>
            <a:pPr marL="174296" indent="-174296">
              <a:buFont typeface="Arial" pitchFamily="34" charset="0"/>
              <a:buChar char="•"/>
            </a:pPr>
            <a:r>
              <a:rPr lang="en-US" baseline="0" dirty="0"/>
              <a:t>De Novo PONV patients are those that have a PONV Risk Score of moderate or high and/or received a rescue antiemetic in PACU, and are therefore at high risk for developing PONV that “begins again” on the post-surgical unit: if you’ve administered a rescue anti-emetic you will want to communicate this during hand-off communication</a:t>
            </a:r>
          </a:p>
          <a:p>
            <a:pPr marL="174296" indent="-174296">
              <a:buFont typeface="Arial" pitchFamily="34" charset="0"/>
              <a:buChar char="•"/>
            </a:pPr>
            <a:r>
              <a:rPr lang="en-US" baseline="0" dirty="0"/>
              <a:t>Managing these symptoms is essential to ERP patients being able to meet “targets”, as PONV can delay the patient from engaging in activities to promote recovery</a:t>
            </a:r>
          </a:p>
          <a:p>
            <a:pPr marL="174296" indent="-174296">
              <a:buFont typeface="Arial" pitchFamily="34" charset="0"/>
              <a:buChar char="•"/>
            </a:pPr>
            <a:r>
              <a:rPr lang="en-US" baseline="0" dirty="0"/>
              <a:t>Complications associated with PONV include: suture dehiscence, aspiration of gastric contents, and esophageal rupture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15</a:t>
            </a:fld>
            <a:endParaRPr lang="en-US" dirty="0"/>
          </a:p>
        </p:txBody>
      </p:sp>
    </p:spTree>
    <p:extLst>
      <p:ext uri="{BB962C8B-B14F-4D97-AF65-F5344CB8AC3E}">
        <p14:creationId xmlns:p14="http://schemas.microsoft.com/office/powerpoint/2010/main" val="205482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engagement and contingency planning (as necessary)</a:t>
            </a:r>
            <a:r>
              <a:rPr lang="en-US" baseline="0" dirty="0"/>
              <a:t> </a:t>
            </a:r>
            <a:r>
              <a:rPr lang="en-US" dirty="0"/>
              <a:t>are to be continued throughout</a:t>
            </a:r>
            <a:r>
              <a:rPr lang="en-US" baseline="0" dirty="0"/>
              <a:t> the post-surgical hospital stay, until discharge from the hospital.</a:t>
            </a:r>
          </a:p>
          <a:p>
            <a:endParaRPr lang="en-US" baseline="0" dirty="0"/>
          </a:p>
          <a:p>
            <a:r>
              <a:rPr lang="en-US" baseline="0" dirty="0"/>
              <a:t>Pain Control:</a:t>
            </a:r>
          </a:p>
          <a:p>
            <a:pPr marL="174296" indent="-174296">
              <a:buFont typeface="Arial" pitchFamily="34" charset="0"/>
              <a:buChar char="•"/>
            </a:pPr>
            <a:r>
              <a:rPr lang="en-US" baseline="0" dirty="0"/>
              <a:t>Goal = good pain relief – but must also be such that the patient can participate in mobilization and early oral feeding</a:t>
            </a:r>
          </a:p>
          <a:p>
            <a:pPr marL="174296" indent="-174296">
              <a:buFont typeface="Arial" pitchFamily="34" charset="0"/>
              <a:buChar char="•"/>
            </a:pPr>
            <a:r>
              <a:rPr lang="en-US" baseline="0" dirty="0"/>
              <a:t>Early assessment and intervention will be important to ERP progression, as poor pain control will inhibit patients from participating in other ERP activities</a:t>
            </a:r>
          </a:p>
          <a:p>
            <a:pPr marL="174296" indent="-174296">
              <a:buFont typeface="Arial" pitchFamily="34" charset="0"/>
              <a:buChar char="•"/>
            </a:pPr>
            <a:r>
              <a:rPr lang="en-US" baseline="0" dirty="0"/>
              <a:t>Postoperative ERP protocol may be dependent upon surgical approach (open vs. laparoscopic)</a:t>
            </a:r>
          </a:p>
          <a:p>
            <a:pPr marL="174296" indent="-174296">
              <a:buFont typeface="Arial" pitchFamily="34" charset="0"/>
              <a:buChar char="•"/>
            </a:pPr>
            <a:r>
              <a:rPr lang="en-US" baseline="0" dirty="0"/>
              <a:t>Use of opioids should be avoided when possible, and should be prescribed for break-through pain only</a:t>
            </a:r>
          </a:p>
          <a:p>
            <a:pPr marL="174296" indent="-174296" defTabSz="929579">
              <a:buFont typeface="Arial" pitchFamily="34" charset="0"/>
              <a:buChar char="•"/>
              <a:defRPr/>
            </a:pPr>
            <a:r>
              <a:rPr lang="en-US" baseline="0" dirty="0"/>
              <a:t>Opioids can delay return of gut function and cause PONV</a:t>
            </a:r>
          </a:p>
          <a:p>
            <a:pPr marL="174296" indent="-174296" defTabSz="929579">
              <a:buFont typeface="Arial" pitchFamily="34" charset="0"/>
              <a:buChar char="•"/>
              <a:defRPr/>
            </a:pPr>
            <a:r>
              <a:rPr lang="en-US" baseline="0" dirty="0"/>
              <a:t>Multimodal treatment approach is utilized, which includes NSAIDS and IV Acetaminophen</a:t>
            </a:r>
          </a:p>
          <a:p>
            <a:pPr marL="174296" indent="-174296" defTabSz="929579">
              <a:buFont typeface="Arial" pitchFamily="34" charset="0"/>
              <a:buChar char="•"/>
              <a:defRPr/>
            </a:pPr>
            <a:r>
              <a:rPr lang="en-US" baseline="0" dirty="0"/>
              <a:t>Encourage patients to become advocates of their pain control and communicate associated needs</a:t>
            </a:r>
          </a:p>
          <a:p>
            <a:pPr marL="174296" indent="-174296" defTabSz="929579">
              <a:buFont typeface="Arial" pitchFamily="34" charset="0"/>
              <a:buChar char="•"/>
              <a:defRPr/>
            </a:pPr>
            <a:endParaRPr lang="en-US" baseline="0" dirty="0"/>
          </a:p>
          <a:p>
            <a:pPr defTabSz="929579">
              <a:defRPr/>
            </a:pPr>
            <a:r>
              <a:rPr lang="en-US" baseline="0" dirty="0"/>
              <a:t>Nutrition:</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Note to hospital nursing staff:  As the preoperative nurse evaluates, keep in mind that the ‘cut-off’ time for the patient’s last solid food intake may vary between surgeons due to individual interpretation of ERP protocols. The patient’s last solid intake before</a:t>
            </a:r>
            <a:r>
              <a:rPr lang="en-US" sz="1200" kern="1200" baseline="0" dirty="0">
                <a:solidFill>
                  <a:schemeClr val="tx1"/>
                </a:solidFill>
                <a:effectLst/>
                <a:latin typeface="+mn-lt"/>
                <a:ea typeface="+mn-ea"/>
                <a:cs typeface="+mn-cs"/>
              </a:rPr>
              <a:t> anesthesia should be ≥6 hours.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Preoperative nursing staff: because of the dynamic nature of the surgical environment, situations may present where a patient’s </a:t>
            </a:r>
            <a:endParaRPr lang="en-US" dirty="0">
              <a:effectLst/>
            </a:endParaRPr>
          </a:p>
          <a:p>
            <a:r>
              <a:rPr lang="en-US" sz="1200" kern="1200" dirty="0">
                <a:solidFill>
                  <a:schemeClr val="tx1"/>
                </a:solidFill>
                <a:effectLst/>
                <a:latin typeface="+mn-lt"/>
                <a:ea typeface="+mn-ea"/>
                <a:cs typeface="+mn-cs"/>
              </a:rPr>
              <a:t>   case delay is foreseeable due to the cascade effect of late/delayed surgical cases preceding the patient’s. In these situations, </a:t>
            </a:r>
            <a:endParaRPr lang="en-US" dirty="0">
              <a:effectLst/>
            </a:endParaRPr>
          </a:p>
          <a:p>
            <a:r>
              <a:rPr lang="en-US" sz="1200" kern="1200" dirty="0">
                <a:solidFill>
                  <a:schemeClr val="tx1"/>
                </a:solidFill>
                <a:effectLst/>
                <a:latin typeface="+mn-lt"/>
                <a:ea typeface="+mn-ea"/>
                <a:cs typeface="+mn-cs"/>
              </a:rPr>
              <a:t>   timely communication with the anesthesiology team is necessary to allow for initiation of ‘rescue maneuvers’ (i.e., fluids, carbohydrate-rich drink) in</a:t>
            </a:r>
            <a:endParaRPr lang="en-US" dirty="0">
              <a:effectLst/>
            </a:endParaRPr>
          </a:p>
          <a:p>
            <a:r>
              <a:rPr lang="en-US" sz="1200" kern="1200" dirty="0">
                <a:solidFill>
                  <a:schemeClr val="tx1"/>
                </a:solidFill>
                <a:effectLst/>
                <a:latin typeface="+mn-lt"/>
                <a:ea typeface="+mn-ea"/>
                <a:cs typeface="+mn-cs"/>
              </a:rPr>
              <a:t>   order to avoid placing the patient in an undesirable state of fasting.</a:t>
            </a:r>
            <a:endParaRPr lang="en-US" dirty="0">
              <a:effectLst/>
            </a:endParaRPr>
          </a:p>
          <a:p>
            <a:pPr defTabSz="929579">
              <a:defRPr/>
            </a:pPr>
            <a:endParaRPr lang="en-US" baseline="0" dirty="0"/>
          </a:p>
        </p:txBody>
      </p:sp>
      <p:sp>
        <p:nvSpPr>
          <p:cNvPr id="4" name="Slide Number Placeholder 3"/>
          <p:cNvSpPr>
            <a:spLocks noGrp="1"/>
          </p:cNvSpPr>
          <p:nvPr>
            <p:ph type="sldNum" sz="quarter" idx="10"/>
          </p:nvPr>
        </p:nvSpPr>
        <p:spPr/>
        <p:txBody>
          <a:bodyPr/>
          <a:lstStyle/>
          <a:p>
            <a:fld id="{A8D2C895-9E1F-47E4-889F-54F126FD943C}" type="slidenum">
              <a:rPr lang="en-US" smtClean="0"/>
              <a:t>16</a:t>
            </a:fld>
            <a:endParaRPr lang="en-US" dirty="0"/>
          </a:p>
        </p:txBody>
      </p:sp>
    </p:spTree>
    <p:extLst>
      <p:ext uri="{BB962C8B-B14F-4D97-AF65-F5344CB8AC3E}">
        <p14:creationId xmlns:p14="http://schemas.microsoft.com/office/powerpoint/2010/main" val="205482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Maintenance of </a:t>
            </a:r>
            <a:r>
              <a:rPr lang="en-US" dirty="0" err="1"/>
              <a:t>Normothermia</a:t>
            </a:r>
            <a:endParaRPr lang="en-US" dirty="0"/>
          </a:p>
          <a:p>
            <a:pPr marL="0" indent="0">
              <a:buFont typeface="Arial" pitchFamily="34" charset="0"/>
              <a:buNone/>
            </a:pPr>
            <a:r>
              <a:rPr lang="en-US" dirty="0"/>
              <a:t>RATIONALE for</a:t>
            </a:r>
            <a:r>
              <a:rPr lang="en-US" baseline="0" dirty="0"/>
              <a:t> maintaining </a:t>
            </a:r>
            <a:r>
              <a:rPr lang="en-US" baseline="0" dirty="0" err="1"/>
              <a:t>normothermia</a:t>
            </a:r>
            <a:r>
              <a:rPr lang="en-US" dirty="0"/>
              <a:t>:</a:t>
            </a:r>
          </a:p>
          <a:p>
            <a:pPr marL="0" indent="0">
              <a:buFont typeface="Arial" pitchFamily="34" charset="0"/>
              <a:buNone/>
            </a:pPr>
            <a:r>
              <a:rPr lang="en-US" dirty="0"/>
              <a:t>-</a:t>
            </a:r>
            <a:r>
              <a:rPr lang="en-US" dirty="0" err="1"/>
              <a:t>normothermia</a:t>
            </a:r>
            <a:r>
              <a:rPr lang="en-US" dirty="0"/>
              <a:t> contributes</a:t>
            </a:r>
            <a:r>
              <a:rPr lang="en-US" baseline="0" dirty="0"/>
              <a:t> to the maintenance of normal body homeostasis</a:t>
            </a:r>
          </a:p>
          <a:p>
            <a:pPr marL="0" indent="0">
              <a:buFont typeface="Arial" pitchFamily="34" charset="0"/>
              <a:buNone/>
            </a:pPr>
            <a:r>
              <a:rPr lang="en-US" baseline="0" dirty="0"/>
              <a:t>-patients who have become hypothermic have a greater chance for wound infection, cardiac events and bleeding</a:t>
            </a:r>
          </a:p>
          <a:p>
            <a:pPr marL="0" indent="0">
              <a:buFont typeface="Arial" pitchFamily="34" charset="0"/>
              <a:buNone/>
            </a:pPr>
            <a:r>
              <a:rPr lang="en-US" baseline="0" dirty="0"/>
              <a:t>-in recovery, patients who are hypothermic have a higher risk of shivering which increases oxygen consumption at a critical time.</a:t>
            </a:r>
          </a:p>
          <a:p>
            <a:pPr marL="0" indent="0">
              <a:buFont typeface="Arial" pitchFamily="34" charset="0"/>
              <a:buNone/>
            </a:pPr>
            <a:r>
              <a:rPr lang="en-US" baseline="0" dirty="0"/>
              <a:t>-patients with </a:t>
            </a:r>
            <a:r>
              <a:rPr lang="en-US" baseline="0" dirty="0" err="1"/>
              <a:t>normothermia</a:t>
            </a:r>
            <a:r>
              <a:rPr lang="en-US" baseline="0" dirty="0"/>
              <a:t> have better controlled pain</a:t>
            </a:r>
          </a:p>
          <a:p>
            <a:pPr marL="0" indent="0">
              <a:buFont typeface="Arial" pitchFamily="34" charset="0"/>
              <a:buNone/>
            </a:pPr>
            <a:endParaRPr lang="en-US" baseline="0" dirty="0"/>
          </a:p>
          <a:p>
            <a:pPr marL="0" indent="0">
              <a:buFont typeface="Arial" pitchFamily="34" charset="0"/>
              <a:buNone/>
            </a:pPr>
            <a:endParaRPr lang="en-US" baseline="0" dirty="0"/>
          </a:p>
          <a:p>
            <a:pPr marL="0" indent="0">
              <a:buFont typeface="Arial" pitchFamily="34" charset="0"/>
              <a:buNone/>
            </a:pPr>
            <a:endParaRPr lang="en-US" baseline="0" dirty="0"/>
          </a:p>
          <a:p>
            <a:pPr marL="0" indent="0">
              <a:buFont typeface="Arial" pitchFamily="34" charset="0"/>
              <a:buNone/>
            </a:pPr>
            <a:endParaRPr lang="en-US" baseline="0" dirty="0"/>
          </a:p>
          <a:p>
            <a:pPr marL="0" indent="0">
              <a:buFont typeface="Arial" pitchFamily="34" charset="0"/>
              <a:buNone/>
            </a:pPr>
            <a:endParaRPr lang="en-US" dirty="0"/>
          </a:p>
          <a:p>
            <a:pPr marL="0" indent="0">
              <a:buFont typeface="Arial" pitchFamily="34" charset="0"/>
              <a:buNone/>
            </a:pPr>
            <a:r>
              <a:rPr lang="en-US" dirty="0" err="1"/>
              <a:t>Prewarming</a:t>
            </a:r>
            <a:r>
              <a:rPr lang="en-US" dirty="0"/>
              <a:t> of patients before surgery has been shown to improve core temperature.</a:t>
            </a:r>
            <a:r>
              <a:rPr lang="en-US" baseline="0" dirty="0"/>
              <a:t> This is especially important if the patient has had a prolonged anesthetic procedure (monitoring catheters, epidural insertion) where they were exposed.</a:t>
            </a:r>
          </a:p>
          <a:p>
            <a:pPr marL="0" indent="0">
              <a:buFont typeface="Arial" pitchFamily="34" charset="0"/>
              <a:buNone/>
            </a:pPr>
            <a:endParaRPr lang="en-US" baseline="0" dirty="0"/>
          </a:p>
          <a:p>
            <a:pPr marL="0" indent="0">
              <a:buFont typeface="Arial" pitchFamily="34" charset="0"/>
              <a:buNone/>
            </a:pPr>
            <a:r>
              <a:rPr lang="en-US" baseline="0" dirty="0"/>
              <a:t>INTRAOPERATIVELY: forced air warming blankets, heating mattresses, and circulating water garment systems all have been shown to be effective at maintaining </a:t>
            </a:r>
            <a:r>
              <a:rPr lang="en-US" baseline="0" dirty="0" err="1"/>
              <a:t>normothermia</a:t>
            </a:r>
            <a:r>
              <a:rPr lang="en-US" baseline="0" dirty="0"/>
              <a:t> during surgery.</a:t>
            </a:r>
          </a:p>
          <a:p>
            <a:pPr marL="0" indent="0">
              <a:buFont typeface="Arial" pitchFamily="34" charset="0"/>
              <a:buNone/>
            </a:pPr>
            <a:r>
              <a:rPr lang="en-US" baseline="0" dirty="0"/>
              <a:t>IV fluids should be warmed from the start of administration</a:t>
            </a:r>
          </a:p>
          <a:p>
            <a:pPr marL="0" indent="0">
              <a:buFont typeface="Arial" pitchFamily="34" charset="0"/>
              <a:buNone/>
            </a:pPr>
            <a:r>
              <a:rPr lang="en-US" baseline="0" dirty="0"/>
              <a:t>The patient’s temperature should be monitored to enable warming to be adjusted and to avoid hyperpyrexia which may occur in prolonged procedure if the patient develops a systemic inflammatory response syndrome (SIRS)</a:t>
            </a:r>
          </a:p>
          <a:p>
            <a:pPr marL="0" indent="0">
              <a:buFont typeface="Arial" pitchFamily="34" charset="0"/>
              <a:buNone/>
            </a:pPr>
            <a:r>
              <a:rPr lang="en-US" baseline="0" dirty="0"/>
              <a:t>POSTOPERATIVELY: active warming should be continued until the patient’s temperature is ≥36 ⁰C</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17</a:t>
            </a:fld>
            <a:endParaRPr lang="en-US" dirty="0"/>
          </a:p>
        </p:txBody>
      </p:sp>
    </p:spTree>
    <p:extLst>
      <p:ext uri="{BB962C8B-B14F-4D97-AF65-F5344CB8AC3E}">
        <p14:creationId xmlns:p14="http://schemas.microsoft.com/office/powerpoint/2010/main" val="205482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engagement and contingency planning (as necessary)</a:t>
            </a:r>
            <a:r>
              <a:rPr lang="en-US" baseline="0" dirty="0"/>
              <a:t> </a:t>
            </a:r>
            <a:r>
              <a:rPr lang="en-US" dirty="0"/>
              <a:t>are to be continued throughout</a:t>
            </a:r>
            <a:r>
              <a:rPr lang="en-US" baseline="0" dirty="0"/>
              <a:t> the post-surgical hospital stay, until discharge from the hospital.</a:t>
            </a:r>
          </a:p>
          <a:p>
            <a:endParaRPr lang="en-US" baseline="0" dirty="0"/>
          </a:p>
          <a:p>
            <a:r>
              <a:rPr lang="en-US" baseline="0" dirty="0"/>
              <a:t>Fluid Management: </a:t>
            </a:r>
          </a:p>
          <a:p>
            <a:pPr marL="174296" indent="-174296">
              <a:buFont typeface="Arial" pitchFamily="34" charset="0"/>
              <a:buChar char="•"/>
            </a:pPr>
            <a:r>
              <a:rPr lang="en-US" baseline="0" dirty="0"/>
              <a:t>Patients may drink clear fluids up to 2h of anesthesia</a:t>
            </a:r>
          </a:p>
          <a:p>
            <a:pPr marL="174296" indent="-174296">
              <a:buFont typeface="Arial" pitchFamily="34" charset="0"/>
              <a:buChar char="•"/>
            </a:pPr>
            <a:r>
              <a:rPr lang="en-US" baseline="0" dirty="0"/>
              <a:t>While Anesthesiology will monitor and maintain fluid volume/balance </a:t>
            </a:r>
            <a:r>
              <a:rPr lang="en-US" baseline="0" dirty="0" err="1"/>
              <a:t>intraoperatively</a:t>
            </a:r>
            <a:r>
              <a:rPr lang="en-US" baseline="0" dirty="0"/>
              <a:t>, proper </a:t>
            </a:r>
            <a:r>
              <a:rPr lang="en-US" baseline="0" dirty="0" err="1"/>
              <a:t>preop</a:t>
            </a:r>
            <a:r>
              <a:rPr lang="en-US" baseline="0" dirty="0"/>
              <a:t> maintenance of hydration will minimize intraoperative fluid resuscitation.</a:t>
            </a:r>
          </a:p>
          <a:p>
            <a:pPr marL="174296" indent="-174296">
              <a:buFont typeface="Arial" pitchFamily="34" charset="0"/>
              <a:buChar char="•"/>
            </a:pPr>
            <a:endParaRPr lang="en-US" baseline="0" dirty="0"/>
          </a:p>
          <a:p>
            <a:r>
              <a:rPr lang="en-US" baseline="0" dirty="0"/>
              <a:t>Tubes and Drains: </a:t>
            </a:r>
          </a:p>
          <a:p>
            <a:pPr marL="174296" indent="-174296">
              <a:buFont typeface="Arial" pitchFamily="34" charset="0"/>
              <a:buChar char="•"/>
            </a:pPr>
            <a:r>
              <a:rPr lang="en-US" baseline="0" dirty="0"/>
              <a:t>Tubes and drains should be avoided if possible</a:t>
            </a:r>
          </a:p>
          <a:p>
            <a:pPr marL="174296" indent="-174296">
              <a:buFont typeface="Arial" pitchFamily="34" charset="0"/>
              <a:buChar char="•"/>
            </a:pPr>
            <a:r>
              <a:rPr lang="en-US" baseline="0" dirty="0"/>
              <a:t>NG tubes may contribute to pulmonary complications and delay return of gut function</a:t>
            </a:r>
          </a:p>
          <a:p>
            <a:pPr marL="174296" indent="-174296">
              <a:buFont typeface="Arial" pitchFamily="34" charset="0"/>
              <a:buChar char="•"/>
            </a:pPr>
            <a:r>
              <a:rPr lang="en-US" baseline="0" dirty="0"/>
              <a:t>Avoidance/early removal of tubes/drains will help prevent postop ileus</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A8D2C895-9E1F-47E4-889F-54F126FD943C}" type="slidenum">
              <a:rPr lang="en-US" smtClean="0"/>
              <a:t>18</a:t>
            </a:fld>
            <a:endParaRPr lang="en-US" dirty="0"/>
          </a:p>
        </p:txBody>
      </p:sp>
    </p:spTree>
    <p:extLst>
      <p:ext uri="{BB962C8B-B14F-4D97-AF65-F5344CB8AC3E}">
        <p14:creationId xmlns:p14="http://schemas.microsoft.com/office/powerpoint/2010/main" val="205482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a:t>
            </a:r>
            <a:r>
              <a:rPr lang="en-US" baseline="0" dirty="0"/>
              <a:t> that the ERP patient will have been preparing for every phase of the program as soon as the decision to have surgery was made. They will have followed protocols to get them in the most optimal pre-surgical condition, learned what to expect from their hospitalization and planned “targets” for their recovery. Deviation from this planned out course has the potential to make the patient feel discouraged, scared and/or anxious. It is crucial that the nurse be able to quickly recognize any deviations and immediately begin contingency planning to get the patient back on the ERP course. </a:t>
            </a:r>
          </a:p>
          <a:p>
            <a:endParaRPr lang="en-US" baseline="0" dirty="0"/>
          </a:p>
          <a:p>
            <a:r>
              <a:rPr lang="en-US" baseline="0" dirty="0"/>
              <a:t>In doing so, it will be necessary to remember to educate and involve the patient in developing the alternate plan; to provide reassurance; and to reinforce the redirected focus. In addition, any changes should be communicated to the surgeon/physician, oncoming nurse for the next shift, and any other necessary members of the multidisciplinary team.</a:t>
            </a:r>
            <a:endParaRPr lang="en-US" dirty="0"/>
          </a:p>
          <a:p>
            <a:endParaRPr lang="en-US" dirty="0"/>
          </a:p>
          <a:p>
            <a:r>
              <a:rPr lang="en-US" dirty="0"/>
              <a:t>In training post-surgical staff for implementation of ERP, it</a:t>
            </a:r>
            <a:r>
              <a:rPr lang="en-US" baseline="0" dirty="0"/>
              <a:t> may be helpful to have open discussion about different “potential scenarios” of patients deviating from the routine ERP course.</a:t>
            </a:r>
          </a:p>
        </p:txBody>
      </p:sp>
      <p:sp>
        <p:nvSpPr>
          <p:cNvPr id="4" name="Slide Number Placeholder 3"/>
          <p:cNvSpPr>
            <a:spLocks noGrp="1"/>
          </p:cNvSpPr>
          <p:nvPr>
            <p:ph type="sldNum" sz="quarter" idx="10"/>
          </p:nvPr>
        </p:nvSpPr>
        <p:spPr/>
        <p:txBody>
          <a:bodyPr/>
          <a:lstStyle/>
          <a:p>
            <a:fld id="{A8D2C895-9E1F-47E4-889F-54F126FD943C}" type="slidenum">
              <a:rPr lang="en-US" smtClean="0"/>
              <a:t>19</a:t>
            </a:fld>
            <a:endParaRPr lang="en-US" dirty="0"/>
          </a:p>
        </p:txBody>
      </p:sp>
    </p:spTree>
    <p:extLst>
      <p:ext uri="{BB962C8B-B14F-4D97-AF65-F5344CB8AC3E}">
        <p14:creationId xmlns:p14="http://schemas.microsoft.com/office/powerpoint/2010/main" val="368077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Today’s presentation</a:t>
            </a:r>
            <a:r>
              <a:rPr lang="en-US" sz="1200" baseline="0" dirty="0"/>
              <a:t> of ERP is intended to:</a:t>
            </a:r>
            <a:r>
              <a:rPr lang="en-US" sz="1200" dirty="0"/>
              <a:t> </a:t>
            </a:r>
          </a:p>
          <a:p>
            <a:endParaRPr lang="en-US" sz="1200" dirty="0"/>
          </a:p>
          <a:p>
            <a:r>
              <a:rPr lang="en-US" sz="1200" dirty="0"/>
              <a:t>1. Provide context and rationale for an Enhanced Recovery Program (</a:t>
            </a:r>
            <a:r>
              <a:rPr lang="en-US" sz="1200" i="1" dirty="0"/>
              <a:t>Why</a:t>
            </a:r>
            <a:r>
              <a:rPr lang="en-US" sz="1200" dirty="0"/>
              <a:t> ERP)</a:t>
            </a:r>
          </a:p>
          <a:p>
            <a:r>
              <a:rPr lang="en-US" sz="1200" dirty="0"/>
              <a:t>2. Introduce the Enhanced Recovery Program (</a:t>
            </a:r>
            <a:r>
              <a:rPr lang="en-US" sz="1200" i="1" dirty="0"/>
              <a:t>What</a:t>
            </a:r>
            <a:r>
              <a:rPr lang="en-US" sz="1200" dirty="0"/>
              <a:t> is ERP)</a:t>
            </a:r>
          </a:p>
          <a:p>
            <a:r>
              <a:rPr lang="en-US" sz="1200" dirty="0"/>
              <a:t>3. Identify the ‘key players’ and their respective roles (</a:t>
            </a:r>
            <a:r>
              <a:rPr lang="en-US" sz="1200" i="1" dirty="0"/>
              <a:t>Who</a:t>
            </a:r>
            <a:r>
              <a:rPr lang="en-US" sz="1200" dirty="0"/>
              <a:t> is ERP)</a:t>
            </a:r>
          </a:p>
          <a:p>
            <a:r>
              <a:rPr lang="en-US" sz="1200" dirty="0"/>
              <a:t>4. Locate areas for incorporation of elements from the Enhanced Recovery Program (</a:t>
            </a:r>
            <a:r>
              <a:rPr lang="en-US" sz="1200" i="1" dirty="0"/>
              <a:t>Where</a:t>
            </a:r>
            <a:r>
              <a:rPr lang="en-US" sz="1200" dirty="0"/>
              <a:t> ERP)</a:t>
            </a:r>
          </a:p>
          <a:p>
            <a:r>
              <a:rPr lang="en-US" sz="1200" dirty="0"/>
              <a:t>5. Provide education regarding phases and timing of Enhanced Recovery Program principles (</a:t>
            </a:r>
            <a:r>
              <a:rPr lang="en-US" sz="1200" i="1" dirty="0"/>
              <a:t>When</a:t>
            </a:r>
            <a:r>
              <a:rPr lang="en-US" sz="1200" dirty="0"/>
              <a:t> ERP)</a:t>
            </a:r>
          </a:p>
          <a:p>
            <a:endParaRPr lang="en-US" dirty="0"/>
          </a:p>
        </p:txBody>
      </p:sp>
      <p:sp>
        <p:nvSpPr>
          <p:cNvPr id="4" name="Slide Number Placeholder 3"/>
          <p:cNvSpPr>
            <a:spLocks noGrp="1"/>
          </p:cNvSpPr>
          <p:nvPr>
            <p:ph type="sldNum" sz="quarter" idx="10"/>
          </p:nvPr>
        </p:nvSpPr>
        <p:spPr/>
        <p:txBody>
          <a:bodyPr/>
          <a:lstStyle/>
          <a:p>
            <a:fld id="{809C49D8-86CE-472E-B17C-8202F3973EB4}" type="slidenum">
              <a:rPr lang="en-US" smtClean="0"/>
              <a:t>2</a:t>
            </a:fld>
            <a:endParaRPr lang="en-US" dirty="0"/>
          </a:p>
        </p:txBody>
      </p:sp>
    </p:spTree>
    <p:extLst>
      <p:ext uri="{BB962C8B-B14F-4D97-AF65-F5344CB8AC3E}">
        <p14:creationId xmlns:p14="http://schemas.microsoft.com/office/powerpoint/2010/main" val="2445331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a:t>
            </a:r>
            <a:r>
              <a:rPr lang="en-US" baseline="0" dirty="0"/>
              <a:t> implementation ideas are also a great topic for discussion at ERP meetings. Encouraging “front line” staff to present their thoughts and ideas about the most beneficial way(s) to implement a new program (especially one that involves potentially involves such a culture shock) will increase their engagement and likely offer viable solutions as they are well aware what will work best in their everyday practice and routines.</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20</a:t>
            </a:fld>
            <a:endParaRPr lang="en-US" dirty="0"/>
          </a:p>
        </p:txBody>
      </p:sp>
    </p:spTree>
    <p:extLst>
      <p:ext uri="{BB962C8B-B14F-4D97-AF65-F5344CB8AC3E}">
        <p14:creationId xmlns:p14="http://schemas.microsoft.com/office/powerpoint/2010/main" val="214116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21</a:t>
            </a:fld>
            <a:endParaRPr lang="en-US" dirty="0"/>
          </a:p>
        </p:txBody>
      </p:sp>
    </p:spTree>
    <p:extLst>
      <p:ext uri="{BB962C8B-B14F-4D97-AF65-F5344CB8AC3E}">
        <p14:creationId xmlns:p14="http://schemas.microsoft.com/office/powerpoint/2010/main" val="1462359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71B55-73A6-4DBC-BC98-AB0888E47680}" type="slidenum">
              <a:rPr lang="en-US" smtClean="0"/>
              <a:t>22</a:t>
            </a:fld>
            <a:endParaRPr lang="en-US" dirty="0"/>
          </a:p>
        </p:txBody>
      </p:sp>
    </p:spTree>
    <p:extLst>
      <p:ext uri="{BB962C8B-B14F-4D97-AF65-F5344CB8AC3E}">
        <p14:creationId xmlns:p14="http://schemas.microsoft.com/office/powerpoint/2010/main" val="408330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a:t>
            </a:r>
            <a:r>
              <a:rPr lang="en-US" baseline="0" dirty="0"/>
              <a:t> care and Healthcare, although often interchangeably used, are 2 fundamentally different concepts.</a:t>
            </a:r>
          </a:p>
          <a:p>
            <a:r>
              <a:rPr lang="en-US" baseline="0" dirty="0"/>
              <a:t>While healthcare refers to a system to offer, provide, and deliver health care, health care refers to the provider-patient interactions that are conducted within that system.</a:t>
            </a:r>
          </a:p>
          <a:p>
            <a:endParaRPr lang="en-US" baseline="0" dirty="0"/>
          </a:p>
          <a:p>
            <a:r>
              <a:rPr lang="en-US" baseline="0" dirty="0"/>
              <a:t>Healthcare has often been referred to as the “thing”:  that doesn’t work well for anyone; costs too much; has frequent errors, and too few providers. As demands for high-quality, comprehensive care continue to increase, resources often remain stationary or may even decrease which creates a gaps within the healthcare system that must eventually be absorbed somewhere along the care pathway…</a:t>
            </a:r>
          </a:p>
          <a:p>
            <a:endParaRPr lang="en-US" baseline="0" dirty="0"/>
          </a:p>
          <a:p>
            <a:r>
              <a:rPr lang="en-US" baseline="0" dirty="0"/>
              <a:t>How do we as providers maintain the standards for exceptional, high-quality health care without throwing off the balance between resource availability and use? By maximizing efficiency in how health care is delivered.</a:t>
            </a:r>
          </a:p>
          <a:p>
            <a:endParaRPr lang="en-US" baseline="0" dirty="0"/>
          </a:p>
          <a:p>
            <a:r>
              <a:rPr lang="en-US" baseline="0" dirty="0"/>
              <a:t>Maximum efficiency is achieved by utilizing evidence-based best practices, improving access to high-quality care and reducing waste in resource(s). This is best accomplished through the deployment of standardized health care strategies and protocols that are developed within a systematic context of shared governance. The result is wide-spread engagement and accountability for the delivery of care which requires participation from individuals (providers and patients), institutions, and systems.</a:t>
            </a:r>
          </a:p>
          <a:p>
            <a:endParaRPr lang="en-US" baseline="0" dirty="0"/>
          </a:p>
          <a:p>
            <a:r>
              <a:rPr lang="en-US" baseline="0" dirty="0"/>
              <a:t>As a comprehensive approach to maximizing healthcare efficiency, the MSQC-Enhanced Recovery Program objectifies the delivery of high-quality care through the use of evidence-based best practices, the partnership and building of relationships with patients and between providers for a common goal: optimized recovery for surgical patients.</a:t>
            </a:r>
          </a:p>
          <a:p>
            <a:endParaRPr lang="en-US" baseline="0" dirty="0"/>
          </a:p>
          <a:p>
            <a:r>
              <a:rPr lang="en-US" baseline="0" dirty="0"/>
              <a:t>ERP efforts focus on reducing the perioperative stress response, attenuating organ dysfunction, and promoting optimal postoperative recovery. The results are shortened length of stays, reduced readmissions, accelerated return to baseline functioning, and decreased morbidities.</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09C49D8-86CE-472E-B17C-8202F3973EB4}" type="slidenum">
              <a:rPr lang="en-US" smtClean="0"/>
              <a:t>3</a:t>
            </a:fld>
            <a:endParaRPr lang="en-US" dirty="0"/>
          </a:p>
        </p:txBody>
      </p:sp>
    </p:spTree>
    <p:extLst>
      <p:ext uri="{BB962C8B-B14F-4D97-AF65-F5344CB8AC3E}">
        <p14:creationId xmlns:p14="http://schemas.microsoft.com/office/powerpoint/2010/main" val="246057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4</a:t>
            </a:fld>
            <a:endParaRPr lang="en-US" dirty="0"/>
          </a:p>
        </p:txBody>
      </p:sp>
    </p:spTree>
    <p:extLst>
      <p:ext uri="{BB962C8B-B14F-4D97-AF65-F5344CB8AC3E}">
        <p14:creationId xmlns:p14="http://schemas.microsoft.com/office/powerpoint/2010/main" val="83075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a:t>
            </a:r>
            <a:r>
              <a:rPr lang="en-US" baseline="0" dirty="0"/>
              <a:t> and implementing ERP begins with a strong commitment from leadership. A multidisciplinary steering committee is then established to plan customization of the program at the individual site. The multidisciplinary approach is essential in every aspect of ERP implementation. Along with leadership, all involved health care providers (pre-surgical, intraoperative and post-surgical) must be actively engaged in learning the ERP process and incorporating the program into practice for their patients. In addition, there must be systems in place to review compliance with the program and assess its ability to meet the needs of the patients, in terms of outcomes and feedback from the patient perspective.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5</a:t>
            </a:fld>
            <a:endParaRPr lang="en-US" dirty="0"/>
          </a:p>
        </p:txBody>
      </p:sp>
    </p:spTree>
    <p:extLst>
      <p:ext uri="{BB962C8B-B14F-4D97-AF65-F5344CB8AC3E}">
        <p14:creationId xmlns:p14="http://schemas.microsoft.com/office/powerpoint/2010/main" val="145548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achieve high reliability performance, strong leadership and skilled management are necessary. Representation from multiple disciplines will provide the greatest amount of depth and diversity for a comprehensive resource knowledge pool.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Core Membership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core members represent hospital and physician leadership. The core membership is responsible for developing a vision and aligning hospital subsystems to influence cultural change in the advancement of an enhanced recovery program.</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Layers of Membership: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“layers” of membership should be composed of skilled individuals who represent hospital management and staff from different departments. </a:t>
            </a:r>
          </a:p>
          <a:p>
            <a:r>
              <a:rPr lang="en-US" sz="1200" kern="1200" dirty="0">
                <a:solidFill>
                  <a:schemeClr val="tx1"/>
                </a:solidFill>
                <a:effectLst/>
                <a:latin typeface="+mn-lt"/>
                <a:ea typeface="+mn-ea"/>
                <a:cs typeface="+mn-cs"/>
              </a:rPr>
              <a:t>Engagement at the nursing management level is integral to the success of ERP by ensuring that staff is doing the correct things to stay true to the vision. Commitment </a:t>
            </a:r>
            <a:r>
              <a:rPr lang="en-US" sz="1200" kern="1200" baseline="0" dirty="0">
                <a:solidFill>
                  <a:schemeClr val="tx1"/>
                </a:solidFill>
                <a:effectLst/>
                <a:latin typeface="+mn-lt"/>
                <a:ea typeface="+mn-ea"/>
                <a:cs typeface="+mn-cs"/>
              </a:rPr>
              <a:t>at the staff level is essential in keeping the patient engaged in ERP initiatives throughout the different pathways of care.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NOTE: MSQC-SCQR represents the Michigan Surgical Quality Collaborative-</a:t>
            </a:r>
            <a:r>
              <a:rPr lang="en-US" sz="1200" kern="1200" baseline="0" dirty="0">
                <a:solidFill>
                  <a:schemeClr val="tx1"/>
                </a:solidFill>
                <a:effectLst/>
                <a:latin typeface="+mn-lt"/>
                <a:ea typeface="+mn-ea"/>
                <a:cs typeface="+mn-cs"/>
              </a:rPr>
              <a:t>Surgical Clinical Quality Reviewer</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09C49D8-86CE-472E-B17C-8202F3973EB4}" type="slidenum">
              <a:rPr lang="en-US" smtClean="0"/>
              <a:t>6</a:t>
            </a:fld>
            <a:endParaRPr lang="en-US" dirty="0"/>
          </a:p>
        </p:txBody>
      </p:sp>
    </p:spTree>
    <p:extLst>
      <p:ext uri="{BB962C8B-B14F-4D97-AF65-F5344CB8AC3E}">
        <p14:creationId xmlns:p14="http://schemas.microsoft.com/office/powerpoint/2010/main" val="253984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nuclear fission reaction of Uranium-235 is self-sustaining because of its critical mass, producing very large amounts of energy. Likewise, an organization with strong nursing representation and buy-in possesses the “critical mass” necessary in creating and sustaining a powerful and effective Enhanced Recovery Program. </a:t>
            </a:r>
          </a:p>
          <a:p>
            <a:endParaRPr lang="en-US" baseline="0" dirty="0"/>
          </a:p>
          <a:p>
            <a:r>
              <a:rPr lang="en-US" baseline="0" dirty="0"/>
              <a:t>Nurses have the ability to engage patients in an Enhanced Recovery Program in a way that is unique from all other disciplines involved because nurses are present in each and every phase of ERP. For this reason, nurses have the ability to greatly affect the success of patient outcomes.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Application of the nursing process to each phase of the Enhanced Recovery Program will ensure initiation and continuation of patient engagement, facilitation of shared decision-making and sustained motivation for Enhanced Recovery Initiatives. Utilization of the nursing process in establishing and maintaining compliance with ERP initiatives will result in successful outcomes for the patient in meeting set goals for recovery.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09C49D8-86CE-472E-B17C-8202F3973EB4}" type="slidenum">
              <a:rPr lang="en-US" smtClean="0"/>
              <a:t>7</a:t>
            </a:fld>
            <a:endParaRPr lang="en-US" dirty="0"/>
          </a:p>
        </p:txBody>
      </p:sp>
    </p:spTree>
    <p:extLst>
      <p:ext uri="{BB962C8B-B14F-4D97-AF65-F5344CB8AC3E}">
        <p14:creationId xmlns:p14="http://schemas.microsoft.com/office/powerpoint/2010/main" val="143184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There are six basic elements to an Enhanced Recovery Program: Presurgical Counseling and Education; Presurgical Conditioning and Readiness; Presurgical Preparation, Intraoperative Efficiency, Targeted Postoperative Interventions and Patient Feedback and Outcomes Reporting and Analysis.</a:t>
            </a:r>
          </a:p>
          <a:p>
            <a:r>
              <a:rPr lang="en-US" sz="800" dirty="0"/>
              <a:t>Within these six elements, are a suggested list of evidence-based practices that result in improved outcomes for surgical patient</a:t>
            </a:r>
            <a:r>
              <a:rPr lang="en-US" sz="800" dirty="0">
                <a:solidFill>
                  <a:srgbClr val="C00000"/>
                </a:solidFill>
              </a:rPr>
              <a:t>. An efficient and effective Enhanced Recovery Program will require repeated and regular evaluation of each component for efficacy and improvement.</a:t>
            </a:r>
            <a:endParaRPr lang="en-US" sz="800" b="1" dirty="0"/>
          </a:p>
          <a:p>
            <a:r>
              <a:rPr lang="en-US" sz="800" b="1" dirty="0"/>
              <a:t>Preadmission counseling</a:t>
            </a:r>
            <a:r>
              <a:rPr lang="en-US" sz="800" dirty="0"/>
              <a:t>:</a:t>
            </a:r>
          </a:p>
          <a:p>
            <a:r>
              <a:rPr lang="en-US" sz="800" dirty="0"/>
              <a:t>ERP Education: procedure, ERP elements, why</a:t>
            </a:r>
          </a:p>
          <a:p>
            <a:r>
              <a:rPr lang="en-US" sz="800" dirty="0"/>
              <a:t>Anticipatory Guidance: who, when, what will happen, why</a:t>
            </a:r>
          </a:p>
          <a:p>
            <a:r>
              <a:rPr lang="en-US" sz="800" dirty="0"/>
              <a:t>Patient-centered: goal setting, responsibilities, expected outcomes</a:t>
            </a:r>
          </a:p>
          <a:p>
            <a:endParaRPr lang="en-US" sz="800" dirty="0"/>
          </a:p>
          <a:p>
            <a:r>
              <a:rPr lang="en-US" sz="800" b="1" dirty="0"/>
              <a:t>Pre-Surgical Conditioning and Readiness</a:t>
            </a:r>
          </a:p>
          <a:p>
            <a:r>
              <a:rPr lang="en-US" sz="800" dirty="0"/>
              <a:t>Surgical Optimization</a:t>
            </a:r>
          </a:p>
          <a:p>
            <a:pPr marL="232372" indent="-232372">
              <a:buAutoNum type="arabicPeriod"/>
            </a:pPr>
            <a:r>
              <a:rPr lang="en-US" sz="800" dirty="0"/>
              <a:t>Smoking cessation</a:t>
            </a:r>
          </a:p>
          <a:p>
            <a:pPr marL="232372" indent="-232372">
              <a:buAutoNum type="arabicPeriod"/>
            </a:pPr>
            <a:r>
              <a:rPr lang="en-US" sz="800" dirty="0"/>
              <a:t>Optimize nutrition</a:t>
            </a:r>
          </a:p>
          <a:p>
            <a:pPr marL="232372" indent="-232372">
              <a:buAutoNum type="arabicPeriod"/>
            </a:pPr>
            <a:r>
              <a:rPr lang="en-US" sz="800" dirty="0"/>
              <a:t>Optimize mobility</a:t>
            </a:r>
          </a:p>
          <a:p>
            <a:pPr marL="232372" indent="-232372">
              <a:buAutoNum type="arabicPeriod"/>
            </a:pPr>
            <a:r>
              <a:rPr lang="en-US" sz="800" dirty="0"/>
              <a:t>Eliminate alcohol intake</a:t>
            </a:r>
          </a:p>
          <a:p>
            <a:pPr marL="232372" indent="-232372">
              <a:buAutoNum type="arabicPeriod"/>
            </a:pPr>
            <a:endParaRPr lang="en-US" sz="800" dirty="0"/>
          </a:p>
          <a:p>
            <a:r>
              <a:rPr lang="en-US" sz="800" b="1" dirty="0"/>
              <a:t>Patient Readiness</a:t>
            </a:r>
          </a:p>
          <a:p>
            <a:pPr marL="232372" indent="-232372">
              <a:buAutoNum type="arabicPeriod"/>
            </a:pPr>
            <a:r>
              <a:rPr lang="en-US" sz="800" dirty="0"/>
              <a:t>Identification of a patient-centered support network (provider)</a:t>
            </a:r>
          </a:p>
          <a:p>
            <a:pPr marL="232372" indent="-232372">
              <a:buAutoNum type="arabicPeriod"/>
            </a:pPr>
            <a:r>
              <a:rPr lang="en-US" sz="800" dirty="0"/>
              <a:t>Surgery “buddy” (patient-chosen)—accompanies patient: second set of eyes and ears</a:t>
            </a:r>
          </a:p>
          <a:p>
            <a:pPr marL="232372" indent="-232372">
              <a:buAutoNum type="arabicPeriod"/>
            </a:pPr>
            <a:r>
              <a:rPr lang="en-US" sz="800" dirty="0"/>
              <a:t>Anxiety assessment and short-term intervention strategies</a:t>
            </a:r>
          </a:p>
          <a:p>
            <a:endParaRPr lang="en-US" sz="800" dirty="0"/>
          </a:p>
          <a:p>
            <a:r>
              <a:rPr lang="en-US" sz="800" b="1" dirty="0">
                <a:latin typeface="Corbel" pitchFamily="34" charset="0"/>
              </a:rPr>
              <a:t>Presurgical Preparation</a:t>
            </a:r>
          </a:p>
          <a:p>
            <a:r>
              <a:rPr lang="en-US" sz="800" dirty="0">
                <a:latin typeface="Corbel" pitchFamily="34" charset="0"/>
              </a:rPr>
              <a:t>Bowel Preparation:</a:t>
            </a:r>
          </a:p>
          <a:p>
            <a:r>
              <a:rPr lang="en-US" sz="800" dirty="0">
                <a:latin typeface="Corbel" pitchFamily="34" charset="0"/>
              </a:rPr>
              <a:t>-mechanical bowel prep</a:t>
            </a:r>
          </a:p>
          <a:p>
            <a:r>
              <a:rPr lang="en-US" sz="800" dirty="0">
                <a:latin typeface="Corbel" pitchFamily="34" charset="0"/>
              </a:rPr>
              <a:t>-antimicrobial prophylaxis</a:t>
            </a:r>
          </a:p>
          <a:p>
            <a:pPr defTabSz="929488">
              <a:defRPr/>
            </a:pPr>
            <a:endParaRPr lang="en-US" sz="800" dirty="0">
              <a:latin typeface="Corbel" pitchFamily="34" charset="0"/>
            </a:endParaRPr>
          </a:p>
          <a:p>
            <a:pPr defTabSz="929488">
              <a:defRPr/>
            </a:pPr>
            <a:r>
              <a:rPr lang="en-US" sz="800" dirty="0">
                <a:latin typeface="Corbel" pitchFamily="34" charset="0"/>
              </a:rPr>
              <a:t>Presurgical Carbohydrate Loading and Hydration:</a:t>
            </a:r>
          </a:p>
          <a:p>
            <a:r>
              <a:rPr lang="en-US" sz="800" dirty="0"/>
              <a:t>-clear (12.5%) carbohydrate drink (800mL) before midnight.</a:t>
            </a:r>
          </a:p>
          <a:p>
            <a:r>
              <a:rPr lang="en-US" sz="800" dirty="0"/>
              <a:t>-clear (12.5%) carbohydrate drink (400mL) 2-3 hours prior to induction.</a:t>
            </a:r>
          </a:p>
          <a:p>
            <a:r>
              <a:rPr lang="en-US" sz="800" dirty="0"/>
              <a:t>-patient freely consumed clear fluids until 2h before anesthesia for surgery</a:t>
            </a:r>
          </a:p>
          <a:p>
            <a:endParaRPr lang="en-US" sz="800" b="1" dirty="0">
              <a:latin typeface="Corbel" pitchFamily="34" charset="0"/>
            </a:endParaRPr>
          </a:p>
          <a:p>
            <a:r>
              <a:rPr lang="en-US" sz="800" b="1" dirty="0">
                <a:latin typeface="Corbel" pitchFamily="34" charset="0"/>
              </a:rPr>
              <a:t>Intraoperative Efficiency: </a:t>
            </a:r>
          </a:p>
          <a:p>
            <a:endParaRPr lang="en-US" sz="800" b="1" dirty="0">
              <a:latin typeface="Corbel" pitchFamily="34" charset="0"/>
            </a:endParaRPr>
          </a:p>
          <a:p>
            <a:r>
              <a:rPr lang="en-US" sz="800" dirty="0">
                <a:latin typeface="Corbel" pitchFamily="34" charset="0"/>
              </a:rPr>
              <a:t>Standardized Anesthetic Protocols</a:t>
            </a:r>
          </a:p>
          <a:p>
            <a:pPr defTabSz="929488">
              <a:defRPr/>
            </a:pPr>
            <a:r>
              <a:rPr lang="en-US" sz="800" dirty="0"/>
              <a:t>-Minimal Use of Opioids </a:t>
            </a:r>
          </a:p>
          <a:p>
            <a:pPr defTabSz="929488">
              <a:defRPr/>
            </a:pPr>
            <a:r>
              <a:rPr lang="en-US" sz="800" dirty="0"/>
              <a:t>-Measures to Optimally Sedate and Anesthetize Patients</a:t>
            </a:r>
          </a:p>
          <a:p>
            <a:pPr defTabSz="929488">
              <a:defRPr/>
            </a:pPr>
            <a:endParaRPr lang="en-US" sz="800" dirty="0">
              <a:solidFill>
                <a:prstClr val="black"/>
              </a:solidFill>
              <a:latin typeface="Corbel" pitchFamily="34" charset="0"/>
            </a:endParaRPr>
          </a:p>
          <a:p>
            <a:pPr defTabSz="929488">
              <a:defRPr/>
            </a:pPr>
            <a:r>
              <a:rPr lang="en-US" sz="800" dirty="0">
                <a:latin typeface="Corbel" pitchFamily="34" charset="0"/>
              </a:rPr>
              <a:t>Standardized Thromboembolism and Antibiotic Prophylaxis Protocols</a:t>
            </a:r>
          </a:p>
          <a:p>
            <a:endParaRPr lang="en-US" sz="800" dirty="0"/>
          </a:p>
          <a:p>
            <a:r>
              <a:rPr lang="en-US" sz="800" dirty="0"/>
              <a:t>Minimally Invasive Surgery</a:t>
            </a:r>
          </a:p>
          <a:p>
            <a:pPr lvl="0"/>
            <a:endParaRPr lang="en-US" sz="800" b="1" dirty="0">
              <a:solidFill>
                <a:prstClr val="black"/>
              </a:solidFill>
              <a:latin typeface="Corbel" pitchFamily="34" charset="0"/>
            </a:endParaRPr>
          </a:p>
          <a:p>
            <a:pPr lvl="0"/>
            <a:r>
              <a:rPr lang="en-US" sz="800" b="1" dirty="0">
                <a:solidFill>
                  <a:prstClr val="black"/>
                </a:solidFill>
                <a:latin typeface="Corbel" pitchFamily="34" charset="0"/>
              </a:rPr>
              <a:t>Targeted Post Operative Interventions</a:t>
            </a:r>
          </a:p>
          <a:p>
            <a:pPr lvl="0"/>
            <a:r>
              <a:rPr lang="en-US" sz="800" dirty="0">
                <a:solidFill>
                  <a:prstClr val="black"/>
                </a:solidFill>
                <a:latin typeface="Corbel" pitchFamily="34" charset="0"/>
              </a:rPr>
              <a:t>Early Postop Feeding</a:t>
            </a:r>
          </a:p>
          <a:p>
            <a:r>
              <a:rPr lang="en-US" sz="800" dirty="0">
                <a:solidFill>
                  <a:prstClr val="black"/>
                </a:solidFill>
                <a:latin typeface="Corbel" pitchFamily="34" charset="0"/>
              </a:rPr>
              <a:t>Early Removal of Catheters/Drains</a:t>
            </a:r>
          </a:p>
          <a:p>
            <a:pPr lvl="0"/>
            <a:r>
              <a:rPr lang="en-US" sz="800" dirty="0">
                <a:solidFill>
                  <a:prstClr val="black"/>
                </a:solidFill>
                <a:latin typeface="Corbel" pitchFamily="34" charset="0"/>
              </a:rPr>
              <a:t>Early Mobilization</a:t>
            </a:r>
          </a:p>
          <a:p>
            <a:pPr lvl="0"/>
            <a:r>
              <a:rPr lang="en-US" sz="800" dirty="0">
                <a:solidFill>
                  <a:prstClr val="black"/>
                </a:solidFill>
                <a:latin typeface="Corbel" pitchFamily="34" charset="0"/>
              </a:rPr>
              <a:t>Pain Management</a:t>
            </a:r>
          </a:p>
          <a:p>
            <a:pPr lvl="0"/>
            <a:r>
              <a:rPr lang="en-US" sz="800" dirty="0">
                <a:solidFill>
                  <a:prstClr val="black"/>
                </a:solidFill>
                <a:latin typeface="Corbel" pitchFamily="34" charset="0"/>
              </a:rPr>
              <a:t>          Preop: administration of pain modulating medications</a:t>
            </a:r>
          </a:p>
          <a:p>
            <a:pPr lvl="0"/>
            <a:r>
              <a:rPr lang="en-US" sz="800" dirty="0">
                <a:solidFill>
                  <a:prstClr val="black"/>
                </a:solidFill>
                <a:latin typeface="Corbel" pitchFamily="34" charset="0"/>
              </a:rPr>
              <a:t>          Post-op: early assessment and intervention</a:t>
            </a:r>
          </a:p>
          <a:p>
            <a:pPr lvl="0"/>
            <a:r>
              <a:rPr lang="en-US" sz="800" dirty="0">
                <a:solidFill>
                  <a:prstClr val="black"/>
                </a:solidFill>
                <a:latin typeface="Corbel" pitchFamily="34" charset="0"/>
              </a:rPr>
              <a:t>          Discharge: good pain control with oral analgesia</a:t>
            </a:r>
          </a:p>
          <a:p>
            <a:pPr lvl="0"/>
            <a:endParaRPr lang="en-US" sz="800" b="1" dirty="0">
              <a:solidFill>
                <a:prstClr val="black"/>
              </a:solidFill>
              <a:latin typeface="Corbel" pitchFamily="34" charset="0"/>
            </a:endParaRPr>
          </a:p>
          <a:p>
            <a:r>
              <a:rPr lang="en-US" sz="800" b="1" dirty="0">
                <a:solidFill>
                  <a:prstClr val="black"/>
                </a:solidFill>
                <a:latin typeface="Corbel" pitchFamily="34" charset="0"/>
              </a:rPr>
              <a:t>Patient Feedback and Outcomes Reporting and Analysis</a:t>
            </a:r>
          </a:p>
          <a:p>
            <a:r>
              <a:rPr lang="en-US" sz="800" dirty="0"/>
              <a:t>MSQC data collection and analysis allows for benchmarking of quality measure(s) performance specific to ERP</a:t>
            </a:r>
          </a:p>
          <a:p>
            <a:endParaRPr lang="en-US" sz="800" dirty="0"/>
          </a:p>
          <a:p>
            <a:pPr marL="232372" indent="-232372">
              <a:buAutoNum type="arabicPeriod"/>
            </a:pPr>
            <a:endParaRPr lang="en-US" sz="800" dirty="0"/>
          </a:p>
          <a:p>
            <a:endParaRPr lang="en-US" sz="800" dirty="0"/>
          </a:p>
          <a:p>
            <a:pPr marL="232372" indent="-232372">
              <a:buAutoNum type="arabicPeriod"/>
            </a:pPr>
            <a:endParaRPr lang="en-US" sz="800" dirty="0"/>
          </a:p>
          <a:p>
            <a:endParaRPr lang="en-US" sz="800" dirty="0"/>
          </a:p>
        </p:txBody>
      </p:sp>
      <p:sp>
        <p:nvSpPr>
          <p:cNvPr id="4" name="Slide Number Placeholder 3"/>
          <p:cNvSpPr>
            <a:spLocks noGrp="1"/>
          </p:cNvSpPr>
          <p:nvPr>
            <p:ph type="sldNum" sz="quarter" idx="10"/>
          </p:nvPr>
        </p:nvSpPr>
        <p:spPr/>
        <p:txBody>
          <a:bodyPr/>
          <a:lstStyle/>
          <a:p>
            <a:fld id="{4F0A6774-8AFC-4CC9-9815-816A229B96F5}" type="slidenum">
              <a:rPr lang="en-US" smtClean="0"/>
              <a:t>8</a:t>
            </a:fld>
            <a:endParaRPr lang="en-US" dirty="0"/>
          </a:p>
        </p:txBody>
      </p:sp>
    </p:spTree>
    <p:extLst>
      <p:ext uri="{BB962C8B-B14F-4D97-AF65-F5344CB8AC3E}">
        <p14:creationId xmlns:p14="http://schemas.microsoft.com/office/powerpoint/2010/main" val="150456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Perioperative Initiatives are goal-directed activities that span</a:t>
            </a:r>
            <a:r>
              <a:rPr lang="en-US" baseline="0" dirty="0"/>
              <a:t> the preoperative, perioperative, and immediate postoperative recovery phases of surgery.</a:t>
            </a:r>
          </a:p>
          <a:p>
            <a:r>
              <a:rPr lang="en-US" baseline="0" dirty="0"/>
              <a:t>Beginning while the patient is still in the home environment, the PAT nurse facilitates the patient’s transition from home to the day of surgery, picking up responsibilities for ERP from the surgeon’s office.</a:t>
            </a:r>
          </a:p>
          <a:p>
            <a:endParaRPr lang="en-US" baseline="0" dirty="0"/>
          </a:p>
          <a:p>
            <a:r>
              <a:rPr lang="en-US" baseline="0" dirty="0"/>
              <a:t>The PAT nurse, as part of the standard preop patient assessment and preparation for surgery, should incorporate the relevant ERP elements. The PAT nurse is responsible for reinforcing elements from the Preoperative Optimization phase of ERP and introducing the components from the Perioperative Initiatives phase of ERP.</a:t>
            </a:r>
          </a:p>
          <a:p>
            <a:endParaRPr lang="en-US" baseline="0" dirty="0"/>
          </a:p>
          <a:p>
            <a:r>
              <a:rPr lang="en-US" baseline="0" dirty="0"/>
              <a:t>On the day of surgery, the preop, intraop and PACU nurses who assume direct care for the patient are responsible for facilitating ERP initiatives in partnership with the patient, surgeon, and anesthesiology team until he/she is transferred to the inpatient unit.</a:t>
            </a:r>
          </a:p>
          <a:p>
            <a:endParaRPr lang="en-US" baseline="0" dirty="0"/>
          </a:p>
        </p:txBody>
      </p:sp>
      <p:sp>
        <p:nvSpPr>
          <p:cNvPr id="4" name="Slide Number Placeholder 3"/>
          <p:cNvSpPr>
            <a:spLocks noGrp="1"/>
          </p:cNvSpPr>
          <p:nvPr>
            <p:ph type="sldNum" sz="quarter" idx="10"/>
          </p:nvPr>
        </p:nvSpPr>
        <p:spPr/>
        <p:txBody>
          <a:bodyPr/>
          <a:lstStyle/>
          <a:p>
            <a:fld id="{809C49D8-86CE-472E-B17C-8202F3973EB4}" type="slidenum">
              <a:rPr lang="en-US" smtClean="0"/>
              <a:t>9</a:t>
            </a:fld>
            <a:endParaRPr lang="en-US" dirty="0"/>
          </a:p>
        </p:txBody>
      </p:sp>
    </p:spTree>
    <p:extLst>
      <p:ext uri="{BB962C8B-B14F-4D97-AF65-F5344CB8AC3E}">
        <p14:creationId xmlns:p14="http://schemas.microsoft.com/office/powerpoint/2010/main" val="401877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248400"/>
            <a:ext cx="2133600" cy="365125"/>
          </a:xfrm>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a:xfrm>
            <a:off x="3124200" y="6248400"/>
            <a:ext cx="2895600" cy="365125"/>
          </a:xfrm>
        </p:spPr>
        <p:txBody>
          <a:bodyPr/>
          <a:lstStyle/>
          <a:p>
            <a:endParaRPr lang="en-US" dirty="0"/>
          </a:p>
        </p:txBody>
      </p:sp>
    </p:spTree>
    <p:extLst>
      <p:ext uri="{BB962C8B-B14F-4D97-AF65-F5344CB8AC3E}">
        <p14:creationId xmlns:p14="http://schemas.microsoft.com/office/powerpoint/2010/main" val="351952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416141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170144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378"/>
            <a:ext cx="8229600" cy="676422"/>
          </a:xfrm>
        </p:spPr>
        <p:txBody>
          <a:bodyPr/>
          <a:lstStyle>
            <a:lvl1pPr algn="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395390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7338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5800"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58452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lstStyle>
            <a:lvl1pPr algn="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323103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lstStyle>
            <a:lvl1pPr algn="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101027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172"/>
            <a:ext cx="8229600" cy="686972"/>
          </a:xfrm>
        </p:spPr>
        <p:txBody>
          <a:bodyPr/>
          <a:lstStyle>
            <a:lvl1pPr algn="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42414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357791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231822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27337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144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DD28-3D6B-4A4D-ADA3-9413E989D585}" type="datetimeFigureOut">
              <a:rPr lang="en-US" smtClean="0"/>
              <a:t>10/31/22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1BD70-74EA-4043-9C68-34B7788D78CE}" type="slidenum">
              <a:rPr lang="en-US" smtClean="0"/>
              <a:t>‹#›</a:t>
            </a:fld>
            <a:endParaRPr lang="en-US" dirty="0"/>
          </a:p>
        </p:txBody>
      </p:sp>
    </p:spTree>
    <p:extLst>
      <p:ext uri="{BB962C8B-B14F-4D97-AF65-F5344CB8AC3E}">
        <p14:creationId xmlns:p14="http://schemas.microsoft.com/office/powerpoint/2010/main" val="2656508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2.png"/><Relationship Id="rId7"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11" Type="http://schemas.microsoft.com/office/2007/relationships/diagramDrawing" Target="../diagrams/drawing2.xml"/><Relationship Id="rId5" Type="http://schemas.openxmlformats.org/officeDocument/2006/relationships/image" Target="../media/image14.png"/><Relationship Id="rId10" Type="http://schemas.openxmlformats.org/officeDocument/2006/relationships/diagramColors" Target="../diagrams/colors2.xml"/><Relationship Id="rId4" Type="http://schemas.openxmlformats.org/officeDocument/2006/relationships/image" Target="../media/image13.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295400"/>
          </a:xfrm>
        </p:spPr>
        <p:txBody>
          <a:bodyPr>
            <a:normAutofit fontScale="90000"/>
          </a:bodyPr>
          <a:lstStyle/>
          <a:p>
            <a:pPr algn="ctr"/>
            <a:r>
              <a:rPr lang="en-US" dirty="0">
                <a:solidFill>
                  <a:schemeClr val="tx1"/>
                </a:solidFill>
              </a:rPr>
              <a:t>  </a:t>
            </a:r>
            <a:br>
              <a:rPr lang="en-US" dirty="0">
                <a:solidFill>
                  <a:schemeClr val="tx1"/>
                </a:solidFill>
              </a:rPr>
            </a:br>
            <a:r>
              <a:rPr lang="en-US" dirty="0">
                <a:solidFill>
                  <a:schemeClr val="tx1"/>
                </a:solidFill>
              </a:rPr>
              <a:t>Enhanced Recovery Program: Perioperative Nursing Interventions</a:t>
            </a:r>
            <a:br>
              <a:rPr lang="en-US" dirty="0">
                <a:solidFill>
                  <a:schemeClr val="tx1"/>
                </a:solidFill>
              </a:rPr>
            </a:br>
            <a:r>
              <a:rPr lang="en-US" dirty="0">
                <a:solidFill>
                  <a:schemeClr val="tx1"/>
                </a:solidFill>
              </a:rPr>
              <a:t>      MODULE 2</a:t>
            </a:r>
            <a:r>
              <a:rPr lang="en-US" dirty="0"/>
              <a:t> Call</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47" t="18600" r="14855" b="19875"/>
          <a:stretch/>
        </p:blipFill>
        <p:spPr bwMode="auto">
          <a:xfrm>
            <a:off x="2819400" y="3131821"/>
            <a:ext cx="3257858" cy="268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29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and Post-Surgical Nursing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375894"/>
              </p:ext>
            </p:extLst>
          </p:nvPr>
        </p:nvGraphicFramePr>
        <p:xfrm>
          <a:off x="2819400" y="1160026"/>
          <a:ext cx="7239001" cy="463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2590800"/>
            <a:ext cx="1595795" cy="151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143000"/>
            <a:ext cx="3512127" cy="4893647"/>
          </a:xfrm>
          <a:prstGeom prst="rect">
            <a:avLst/>
          </a:prstGeom>
          <a:noFill/>
          <a:ln>
            <a:noFill/>
          </a:ln>
        </p:spPr>
        <p:txBody>
          <a:bodyPr wrap="square" rtlCol="0">
            <a:spAutoFit/>
          </a:bodyPr>
          <a:lstStyle/>
          <a:p>
            <a:endParaRPr lang="en-US" sz="1200" b="1" dirty="0">
              <a:ln w="18000">
                <a:solidFill>
                  <a:srgbClr val="FF0000"/>
                </a:solidFill>
                <a:prstDash val="solid"/>
                <a:miter lim="800000"/>
              </a:ln>
              <a:solidFill>
                <a:srgbClr val="C00000"/>
              </a:solidFill>
              <a:effectLst>
                <a:outerShdw blurRad="25500" dist="23000" dir="7020000" algn="tl">
                  <a:srgbClr val="000000">
                    <a:alpha val="50000"/>
                  </a:srgbClr>
                </a:outerShdw>
              </a:effectLst>
            </a:endParaRPr>
          </a:p>
          <a:p>
            <a:r>
              <a:rPr lang="en-US" sz="3000" b="1" dirty="0">
                <a:ln w="18000">
                  <a:solidFill>
                    <a:srgbClr val="FF0000"/>
                  </a:solidFill>
                  <a:prstDash val="solid"/>
                  <a:miter lim="800000"/>
                </a:ln>
                <a:solidFill>
                  <a:srgbClr val="C00000"/>
                </a:solidFill>
                <a:effectLst>
                  <a:outerShdw blurRad="25500" dist="23000" dir="7020000" algn="tl">
                    <a:srgbClr val="000000">
                      <a:alpha val="50000"/>
                    </a:srgbClr>
                  </a:outerShdw>
                </a:effectLst>
              </a:rPr>
              <a:t>Post-Surgical Nursing </a:t>
            </a:r>
            <a:r>
              <a:rPr lang="en-US" sz="3000" i="1" dirty="0">
                <a:ln w="18000">
                  <a:solidFill>
                    <a:srgbClr val="0066FF"/>
                  </a:solidFill>
                  <a:prstDash val="solid"/>
                  <a:miter lim="800000"/>
                </a:ln>
                <a:solidFill>
                  <a:srgbClr val="0066FF"/>
                </a:solidFill>
              </a:rPr>
              <a:t>responsibilities</a:t>
            </a:r>
            <a:r>
              <a:rPr lang="en-US" sz="3000" b="1" dirty="0">
                <a:ln w="18000">
                  <a:solidFill>
                    <a:srgbClr val="0066FF"/>
                  </a:solidFill>
                  <a:prstDash val="solid"/>
                  <a:miter lim="800000"/>
                </a:ln>
                <a:solidFill>
                  <a:srgbClr val="0066FF"/>
                </a:solidFill>
                <a:effectLst>
                  <a:outerShdw blurRad="25500" dist="23000" dir="7020000" algn="tl">
                    <a:srgbClr val="000000">
                      <a:alpha val="50000"/>
                    </a:srgbClr>
                  </a:outerShdw>
                </a:effectLst>
              </a:rPr>
              <a:t> </a:t>
            </a:r>
            <a:r>
              <a:rPr lang="en-US" sz="3000" dirty="0"/>
              <a:t>involve </a:t>
            </a:r>
            <a:r>
              <a:rPr lang="en-US" sz="3000" b="1" i="1" dirty="0"/>
              <a:t>every</a:t>
            </a:r>
            <a:r>
              <a:rPr lang="en-US" sz="3000" dirty="0"/>
              <a:t> phase of the </a:t>
            </a:r>
            <a:r>
              <a:rPr lang="en-US" sz="3000" b="1" dirty="0">
                <a:solidFill>
                  <a:srgbClr val="009900"/>
                </a:solidFill>
                <a:effectLst>
                  <a:outerShdw blurRad="38100" dist="38100" dir="2700000" algn="tl">
                    <a:srgbClr val="000000">
                      <a:alpha val="43137"/>
                    </a:srgbClr>
                  </a:outerShdw>
                  <a:reflection blurRad="6350" stA="55000" endA="300" endPos="45500" dir="5400000" sy="-100000" algn="bl" rotWithShape="0"/>
                </a:effectLst>
              </a:rPr>
              <a:t>Enhanced Recovery Program</a:t>
            </a:r>
            <a:r>
              <a:rPr lang="en-US" sz="3000" dirty="0"/>
              <a:t>:</a:t>
            </a:r>
          </a:p>
          <a:p>
            <a:endParaRPr lang="en-US" sz="3000" dirty="0"/>
          </a:p>
          <a:p>
            <a:pPr marL="457200" indent="-457200">
              <a:buClr>
                <a:srgbClr val="0066FF"/>
              </a:buClr>
              <a:buFont typeface="Wingdings" pitchFamily="2" charset="2"/>
              <a:buChar char="ü"/>
            </a:pPr>
            <a:r>
              <a:rPr lang="en-US" sz="3000" b="1" i="1" dirty="0"/>
              <a:t>Pre-Surgical</a:t>
            </a:r>
          </a:p>
          <a:p>
            <a:pPr marL="457200" indent="-457200">
              <a:buClr>
                <a:srgbClr val="0066FF"/>
              </a:buClr>
              <a:buFont typeface="Wingdings" pitchFamily="2" charset="2"/>
              <a:buChar char="ü"/>
            </a:pPr>
            <a:r>
              <a:rPr lang="en-US" sz="3000" b="1" i="1" dirty="0"/>
              <a:t>Intraoperative</a:t>
            </a:r>
          </a:p>
          <a:p>
            <a:pPr marL="457200" indent="-457200">
              <a:buClr>
                <a:srgbClr val="0066FF"/>
              </a:buClr>
              <a:buFont typeface="Wingdings" pitchFamily="2" charset="2"/>
              <a:buChar char="ü"/>
            </a:pPr>
            <a:r>
              <a:rPr lang="en-US" sz="3000" b="1" i="1" dirty="0"/>
              <a:t>Post-Surgical</a:t>
            </a:r>
          </a:p>
          <a:p>
            <a:pPr>
              <a:buClr>
                <a:srgbClr val="0066FF"/>
              </a:buClr>
            </a:pPr>
            <a:endParaRPr lang="en-US" sz="3000" b="1" i="1" dirty="0"/>
          </a:p>
        </p:txBody>
      </p:sp>
    </p:spTree>
    <p:extLst>
      <p:ext uri="{BB962C8B-B14F-4D97-AF65-F5344CB8AC3E}">
        <p14:creationId xmlns:p14="http://schemas.microsoft.com/office/powerpoint/2010/main" val="78085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Responsibilities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6687533"/>
              </p:ext>
            </p:extLst>
          </p:nvPr>
        </p:nvGraphicFramePr>
        <p:xfrm>
          <a:off x="-2667000" y="457200"/>
          <a:ext cx="11125200" cy="620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0" y="685800"/>
            <a:ext cx="3581400" cy="2554545"/>
          </a:xfrm>
          <a:prstGeom prst="rect">
            <a:avLst/>
          </a:prstGeom>
          <a:noFill/>
        </p:spPr>
        <p:txBody>
          <a:bodyPr wrap="square" rtlCol="0">
            <a:spAutoFit/>
          </a:bodyPr>
          <a:lstStyle/>
          <a:p>
            <a:pPr algn="ctr"/>
            <a:r>
              <a:rPr lang="en-US" sz="4000" b="1" i="1" dirty="0">
                <a:solidFill>
                  <a:srgbClr val="FF0000"/>
                </a:solidFill>
                <a:effectLst>
                  <a:glow rad="101600">
                    <a:schemeClr val="accent1">
                      <a:satMod val="175000"/>
                      <a:alpha val="40000"/>
                    </a:schemeClr>
                  </a:glow>
                </a:effectLst>
              </a:rPr>
              <a:t>Key Components </a:t>
            </a:r>
            <a:r>
              <a:rPr lang="en-US" sz="4000" b="1" i="1" dirty="0">
                <a:solidFill>
                  <a:srgbClr val="0000FF"/>
                </a:solidFill>
                <a:effectLst>
                  <a:glow rad="101600">
                    <a:schemeClr val="accent1">
                      <a:satMod val="175000"/>
                      <a:alpha val="40000"/>
                    </a:schemeClr>
                  </a:glow>
                </a:effectLst>
              </a:rPr>
              <a:t>of ERP Nursing Responsibilities</a:t>
            </a:r>
          </a:p>
        </p:txBody>
      </p:sp>
    </p:spTree>
    <p:extLst>
      <p:ext uri="{BB962C8B-B14F-4D97-AF65-F5344CB8AC3E}">
        <p14:creationId xmlns:p14="http://schemas.microsoft.com/office/powerpoint/2010/main" val="140442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Postoperative Clinical Guidelines</a:t>
            </a:r>
          </a:p>
        </p:txBody>
      </p:sp>
      <p:sp>
        <p:nvSpPr>
          <p:cNvPr id="6" name="Rounded Rectangle 5"/>
          <p:cNvSpPr/>
          <p:nvPr/>
        </p:nvSpPr>
        <p:spPr>
          <a:xfrm>
            <a:off x="1828800" y="685800"/>
            <a:ext cx="5562600" cy="5943600"/>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09800" y="1602801"/>
            <a:ext cx="4800600" cy="4674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pPr marL="285750" indent="-285750">
              <a:buFont typeface="Wingdings" pitchFamily="2" charset="2"/>
              <a:buChar char="q"/>
            </a:pPr>
            <a:r>
              <a:rPr lang="en-US" dirty="0">
                <a:solidFill>
                  <a:schemeClr val="tx1"/>
                </a:solidFill>
              </a:rPr>
              <a:t>VTE prophylaxis</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Control of postoperative nausea and vomiting</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Postoperative pain control</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Early postoperative (oral) feeding</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Early mobilization</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Avoidance of nasogastric tubes</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Avoidance of wound drainage</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Fluid management</a:t>
            </a:r>
          </a:p>
          <a:p>
            <a:endParaRPr lang="en-US" sz="500" dirty="0">
              <a:solidFill>
                <a:schemeClr val="tx1"/>
              </a:solidFill>
            </a:endParaRPr>
          </a:p>
          <a:p>
            <a:pPr marL="285750" indent="-285750">
              <a:buFont typeface="Wingdings" pitchFamily="2" charset="2"/>
              <a:buChar char="q"/>
            </a:pPr>
            <a:r>
              <a:rPr lang="en-US" dirty="0">
                <a:solidFill>
                  <a:schemeClr val="tx1"/>
                </a:solidFill>
              </a:rPr>
              <a:t>Urinary catheter removed postoperative day (POD) 1-2</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Alvimopan</a:t>
            </a:r>
          </a:p>
          <a:p>
            <a:endParaRPr lang="en-US" sz="500" dirty="0">
              <a:solidFill>
                <a:schemeClr val="tx1"/>
              </a:solidFill>
            </a:endParaRPr>
          </a:p>
          <a:p>
            <a:pPr marL="285750" indent="-285750">
              <a:buFont typeface="Wingdings" pitchFamily="2" charset="2"/>
              <a:buChar char="q"/>
            </a:pPr>
            <a:r>
              <a:rPr lang="en-US" dirty="0">
                <a:solidFill>
                  <a:schemeClr val="tx1"/>
                </a:solidFill>
              </a:rPr>
              <a:t>Postoperative glucose control</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Patient feedback / outcomes analysis</a:t>
            </a:r>
          </a:p>
          <a:p>
            <a:endParaRPr lang="en-US" sz="500" dirty="0">
              <a:solidFill>
                <a:schemeClr val="tx1"/>
              </a:solidFill>
            </a:endParaRPr>
          </a:p>
        </p:txBody>
      </p:sp>
      <p:sp>
        <p:nvSpPr>
          <p:cNvPr id="12" name="TextBox 11"/>
          <p:cNvSpPr txBox="1"/>
          <p:nvPr/>
        </p:nvSpPr>
        <p:spPr>
          <a:xfrm>
            <a:off x="-362261" y="1263286"/>
            <a:ext cx="4486466" cy="830997"/>
          </a:xfrm>
          <a:prstGeom prst="rect">
            <a:avLst/>
          </a:prstGeom>
          <a:noFill/>
        </p:spPr>
        <p:txBody>
          <a:bodyPr wrap="square" rtlCol="0">
            <a:spAutoFit/>
            <a:scene3d>
              <a:camera prst="isometricRightUp"/>
              <a:lightRig rig="threePt" dir="t"/>
            </a:scene3d>
          </a:bodyPr>
          <a:lstStyle/>
          <a:p>
            <a:r>
              <a:rPr lang="en-US" sz="4800" b="1" dirty="0">
                <a:ln>
                  <a:solidFill>
                    <a:srgbClr val="FF0000"/>
                  </a:solidFill>
                </a:ln>
                <a:solidFill>
                  <a:srgbClr val="FF0000"/>
                </a:solidFill>
                <a:effectLst>
                  <a:reflection blurRad="6350" stA="55000" endA="300" endPos="45500" dir="5400000" sy="-100000" algn="bl" rotWithShape="0"/>
                </a:effectLst>
              </a:rPr>
              <a:t>Evidence-Based</a:t>
            </a:r>
          </a:p>
        </p:txBody>
      </p:sp>
      <p:sp>
        <p:nvSpPr>
          <p:cNvPr id="14" name="TextBox 13"/>
          <p:cNvSpPr txBox="1"/>
          <p:nvPr/>
        </p:nvSpPr>
        <p:spPr>
          <a:xfrm>
            <a:off x="6324600" y="2690821"/>
            <a:ext cx="2390775" cy="1785104"/>
          </a:xfrm>
          <a:prstGeom prst="rect">
            <a:avLst/>
          </a:prstGeom>
          <a:solidFill>
            <a:srgbClr val="FFFF00"/>
          </a:solidFill>
          <a:ln>
            <a:solidFill>
              <a:schemeClr val="bg2">
                <a:lumMod val="50000"/>
              </a:schemeClr>
            </a:solidFill>
          </a:ln>
        </p:spPr>
        <p:txBody>
          <a:bodyPr wrap="square" rtlCol="0">
            <a:spAutoFit/>
          </a:bodyPr>
          <a:lstStyle/>
          <a:p>
            <a:r>
              <a:rPr lang="en-US" sz="2200" b="1" i="1" dirty="0">
                <a:solidFill>
                  <a:schemeClr val="bg2">
                    <a:lumMod val="25000"/>
                  </a:schemeClr>
                </a:solidFill>
              </a:rPr>
              <a:t>Multidisciplinary communication and teamwork is a key element of success</a:t>
            </a:r>
          </a:p>
        </p:txBody>
      </p:sp>
      <p:sp>
        <p:nvSpPr>
          <p:cNvPr id="15" name="Chord 14"/>
          <p:cNvSpPr/>
          <p:nvPr/>
        </p:nvSpPr>
        <p:spPr>
          <a:xfrm>
            <a:off x="3200400" y="860289"/>
            <a:ext cx="2819400" cy="1830532"/>
          </a:xfrm>
          <a:prstGeom prst="chord">
            <a:avLst>
              <a:gd name="adj1" fmla="val 10850202"/>
              <a:gd name="adj2" fmla="val 21584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205" y="793342"/>
            <a:ext cx="933690" cy="88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52800" y="1478231"/>
            <a:ext cx="2438400" cy="369332"/>
          </a:xfrm>
          <a:prstGeom prst="rect">
            <a:avLst/>
          </a:prstGeom>
          <a:noFill/>
        </p:spPr>
        <p:txBody>
          <a:bodyPr wrap="square" rtlCol="0">
            <a:spAutoFit/>
          </a:bodyPr>
          <a:lstStyle/>
          <a:p>
            <a:pPr algn="ctr"/>
            <a:r>
              <a:rPr lang="en-US" b="1" i="1" dirty="0">
                <a:solidFill>
                  <a:srgbClr val="FFFF00"/>
                </a:solidFill>
              </a:rPr>
              <a:t>Clinical Guidelines</a:t>
            </a:r>
          </a:p>
        </p:txBody>
      </p:sp>
    </p:spTree>
    <p:extLst>
      <p:ext uri="{BB962C8B-B14F-4D97-AF65-F5344CB8AC3E}">
        <p14:creationId xmlns:p14="http://schemas.microsoft.com/office/powerpoint/2010/main" val="143337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Patient Engagement</a:t>
            </a:r>
          </a:p>
        </p:txBody>
      </p:sp>
      <p:sp>
        <p:nvSpPr>
          <p:cNvPr id="3" name="Content Placeholder 2"/>
          <p:cNvSpPr>
            <a:spLocks noGrp="1"/>
          </p:cNvSpPr>
          <p:nvPr>
            <p:ph idx="1"/>
          </p:nvPr>
        </p:nvSpPr>
        <p:spPr>
          <a:xfrm>
            <a:off x="304800" y="990600"/>
            <a:ext cx="4495800" cy="5105400"/>
          </a:xfrm>
        </p:spPr>
        <p:txBody>
          <a:bodyPr>
            <a:normAutofit fontScale="92500"/>
          </a:bodyPr>
          <a:lstStyle/>
          <a:p>
            <a:pPr marL="0" indent="0">
              <a:buNone/>
            </a:pPr>
            <a:endParaRPr lang="en-US" sz="1100" dirty="0"/>
          </a:p>
          <a:p>
            <a:pPr marL="0" indent="0">
              <a:buNone/>
            </a:pPr>
            <a:r>
              <a:rPr lang="en-US" sz="3500" dirty="0"/>
              <a:t>“…the goal is to</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support</a:t>
            </a:r>
            <a:r>
              <a:rPr lang="en-US" sz="3500" b="1" dirty="0"/>
              <a:t> </a:t>
            </a:r>
            <a:r>
              <a:rPr lang="en-US" sz="3500" dirty="0"/>
              <a:t>and</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strengthen</a:t>
            </a:r>
            <a:r>
              <a:rPr lang="en-US" sz="3500" b="1" dirty="0"/>
              <a:t> </a:t>
            </a:r>
            <a:r>
              <a:rPr lang="en-US" sz="3500" b="1" i="1" dirty="0">
                <a:ln w="10541" cmpd="sng">
                  <a:solidFill>
                    <a:srgbClr val="6600FF"/>
                  </a:solidFill>
                  <a:prstDash val="solid"/>
                </a:ln>
                <a:solidFill>
                  <a:srgbClr val="0066FF"/>
                </a:solidFill>
              </a:rPr>
              <a:t>patients’ determinations of their health care needs and self-care efforts</a:t>
            </a:r>
            <a:r>
              <a:rPr lang="en-US" sz="3500" b="1" dirty="0">
                <a:ln>
                  <a:solidFill>
                    <a:srgbClr val="6600FF"/>
                  </a:solidFill>
                </a:ln>
                <a:solidFill>
                  <a:srgbClr val="0066FF"/>
                </a:solidFill>
              </a:rPr>
              <a:t> </a:t>
            </a:r>
            <a:r>
              <a:rPr lang="en-US" sz="3500" dirty="0"/>
              <a:t>with a view to obtaining maximum value and improved health outcomes.”</a:t>
            </a:r>
          </a:p>
          <a:p>
            <a:pPr marL="0" indent="0">
              <a:buNone/>
            </a:pPr>
            <a:r>
              <a:rPr lang="en-US" sz="1400" i="1" dirty="0"/>
              <a:t>Coulter (2012)</a:t>
            </a:r>
          </a:p>
        </p:txBody>
      </p:sp>
      <p:graphicFrame>
        <p:nvGraphicFramePr>
          <p:cNvPr id="4" name="Diagram 3"/>
          <p:cNvGraphicFramePr/>
          <p:nvPr>
            <p:extLst>
              <p:ext uri="{D42A27DB-BD31-4B8C-83A1-F6EECF244321}">
                <p14:modId xmlns:p14="http://schemas.microsoft.com/office/powerpoint/2010/main" val="3694758862"/>
              </p:ext>
            </p:extLst>
          </p:nvPr>
        </p:nvGraphicFramePr>
        <p:xfrm>
          <a:off x="2895600" y="381000"/>
          <a:ext cx="7924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50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Arrival to Inpatient Floor</a:t>
            </a:r>
          </a:p>
        </p:txBody>
      </p:sp>
      <p:sp>
        <p:nvSpPr>
          <p:cNvPr id="5" name="Right Arrow 4"/>
          <p:cNvSpPr/>
          <p:nvPr/>
        </p:nvSpPr>
        <p:spPr>
          <a:xfrm>
            <a:off x="236681" y="5644971"/>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47800" y="5604180"/>
            <a:ext cx="5867400" cy="553998"/>
          </a:xfrm>
          <a:prstGeom prst="rect">
            <a:avLst/>
          </a:prstGeom>
          <a:noFill/>
        </p:spPr>
        <p:txBody>
          <a:bodyPr wrap="square" rtlCol="0">
            <a:spAutoFit/>
          </a:bodyPr>
          <a:lstStyle/>
          <a:p>
            <a:pPr algn="ctr"/>
            <a:r>
              <a:rPr lang="en-US" sz="3000" b="1" i="1" dirty="0">
                <a:solidFill>
                  <a:srgbClr val="FF0000"/>
                </a:solidFill>
              </a:rPr>
              <a:t>Initiate post-surgical ERP checklist</a:t>
            </a:r>
          </a:p>
        </p:txBody>
      </p:sp>
      <p:sp>
        <p:nvSpPr>
          <p:cNvPr id="7" name="Right Arrow 6"/>
          <p:cNvSpPr/>
          <p:nvPr/>
        </p:nvSpPr>
        <p:spPr>
          <a:xfrm>
            <a:off x="958596" y="5638863"/>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7467600" y="5638863"/>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8263338" y="5638863"/>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36681" y="2057400"/>
            <a:ext cx="8560470" cy="364715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100" dirty="0">
                <a:ln>
                  <a:solidFill>
                    <a:sysClr val="windowText" lastClr="000000"/>
                  </a:solidFill>
                </a:ln>
              </a:rPr>
              <a:t>VTE Prophylaxis </a:t>
            </a:r>
            <a:r>
              <a:rPr lang="en-US" sz="1100" dirty="0">
                <a:ln>
                  <a:solidFill>
                    <a:sysClr val="windowText" lastClr="000000"/>
                  </a:solidFill>
                </a:ln>
                <a:sym typeface="Wingdings" pitchFamily="2" charset="2"/>
              </a:rPr>
              <a:t> </a:t>
            </a:r>
            <a:endParaRPr lang="en-US" sz="1100" dirty="0">
              <a:ln>
                <a:solidFill>
                  <a:srgbClr val="FF0000"/>
                </a:solidFill>
              </a:ln>
              <a:solidFill>
                <a:srgbClr val="FF0000"/>
              </a:solidFill>
            </a:endParaRPr>
          </a:p>
          <a:p>
            <a:pPr lvl="1"/>
            <a:r>
              <a:rPr lang="en-US" sz="1100" dirty="0">
                <a:ln>
                  <a:solidFill>
                    <a:sysClr val="windowText" lastClr="000000"/>
                  </a:solidFill>
                </a:ln>
              </a:rPr>
              <a:t>	-Mechanical </a:t>
            </a:r>
            <a:r>
              <a:rPr lang="en-US" sz="1100" i="1" dirty="0">
                <a:ln>
                  <a:solidFill>
                    <a:sysClr val="windowText" lastClr="000000"/>
                  </a:solidFill>
                </a:ln>
              </a:rPr>
              <a:t>(compressions stockings and intermittent pneumatic compression devices / sequential compression devices)</a:t>
            </a:r>
          </a:p>
          <a:p>
            <a:pPr lvl="1"/>
            <a:r>
              <a:rPr lang="en-US" sz="1100" dirty="0">
                <a:ln>
                  <a:solidFill>
                    <a:sysClr val="windowText" lastClr="000000"/>
                  </a:solidFill>
                </a:ln>
              </a:rPr>
              <a:t>	-Pharmacological </a:t>
            </a:r>
            <a:r>
              <a:rPr lang="en-US" sz="1100" i="1" dirty="0">
                <a:ln>
                  <a:solidFill>
                    <a:sysClr val="windowText" lastClr="000000"/>
                  </a:solidFill>
                </a:ln>
              </a:rPr>
              <a:t>(SQ heparin / low molecular weight heparin) </a:t>
            </a:r>
            <a:r>
              <a:rPr lang="en-US" sz="1100" i="1" dirty="0">
                <a:ln>
                  <a:solidFill>
                    <a:srgbClr val="FF0000"/>
                  </a:solidFill>
                </a:ln>
                <a:solidFill>
                  <a:srgbClr val="FF0000"/>
                </a:solidFill>
                <a:sym typeface="Wingdings" pitchFamily="2" charset="2"/>
              </a:rPr>
              <a:t>apply/obtain order(s) if not already complete</a:t>
            </a:r>
            <a:endParaRPr lang="en-US" sz="1100" dirty="0">
              <a:ln>
                <a:solidFill>
                  <a:srgbClr val="FF0000"/>
                </a:solidFill>
              </a:ln>
              <a:solidFill>
                <a:srgbClr val="FF0000"/>
              </a:solidFill>
            </a:endParaRPr>
          </a:p>
          <a:p>
            <a:endParaRPr lang="en-US" sz="1100" i="1" dirty="0">
              <a:ln>
                <a:solidFill>
                  <a:sysClr val="windowText" lastClr="000000"/>
                </a:solidFill>
              </a:ln>
            </a:endParaRPr>
          </a:p>
          <a:p>
            <a:r>
              <a:rPr lang="en-US" sz="1100" dirty="0">
                <a:ln>
                  <a:solidFill>
                    <a:sysClr val="windowText" lastClr="000000"/>
                  </a:solidFill>
                </a:ln>
              </a:rPr>
              <a:t>Postoperative Nausea and Vomiting </a:t>
            </a:r>
            <a:r>
              <a:rPr lang="en-US" sz="1100" dirty="0">
                <a:ln>
                  <a:solidFill>
                    <a:sysClr val="windowText" lastClr="000000"/>
                  </a:solidFill>
                </a:ln>
                <a:sym typeface="Wingdings" pitchFamily="2" charset="2"/>
              </a:rPr>
              <a:t> </a:t>
            </a:r>
          </a:p>
          <a:p>
            <a:r>
              <a:rPr lang="en-US" sz="1100" dirty="0">
                <a:ln>
                  <a:solidFill>
                    <a:sysClr val="windowText" lastClr="000000"/>
                  </a:solidFill>
                </a:ln>
                <a:sym typeface="Wingdings" pitchFamily="2" charset="2"/>
              </a:rPr>
              <a:t>	-complete PONV risk assessment in </a:t>
            </a:r>
            <a:r>
              <a:rPr lang="en-US" sz="1100" dirty="0" err="1">
                <a:ln>
                  <a:solidFill>
                    <a:sysClr val="windowText" lastClr="000000"/>
                  </a:solidFill>
                </a:ln>
                <a:sym typeface="Wingdings" pitchFamily="2" charset="2"/>
              </a:rPr>
              <a:t>preop</a:t>
            </a:r>
            <a:r>
              <a:rPr lang="en-US" sz="1100" dirty="0">
                <a:ln>
                  <a:solidFill>
                    <a:sysClr val="windowText" lastClr="000000"/>
                  </a:solidFill>
                </a:ln>
                <a:sym typeface="Wingdings" pitchFamily="2" charset="2"/>
              </a:rPr>
              <a:t> setting, and communicate risk to anesthesiology team. </a:t>
            </a:r>
          </a:p>
          <a:p>
            <a:r>
              <a:rPr lang="en-US" sz="1100" i="1" dirty="0">
                <a:ln>
                  <a:solidFill>
                    <a:sysClr val="windowText" lastClr="000000"/>
                  </a:solidFill>
                </a:ln>
                <a:solidFill>
                  <a:srgbClr val="FF0000"/>
                </a:solidFill>
                <a:sym typeface="Wingdings" pitchFamily="2" charset="2"/>
              </a:rPr>
              <a:t>	</a:t>
            </a:r>
            <a:r>
              <a:rPr lang="en-US" sz="1100" i="1" dirty="0">
                <a:ln>
                  <a:solidFill>
                    <a:srgbClr val="FF0000"/>
                  </a:solidFill>
                </a:ln>
                <a:solidFill>
                  <a:srgbClr val="FF0000"/>
                </a:solidFill>
                <a:sym typeface="Wingdings" pitchFamily="2" charset="2"/>
              </a:rPr>
              <a:t>assess score and treat using multimodal approach (</a:t>
            </a:r>
            <a:r>
              <a:rPr lang="en-US" sz="1100" i="1" dirty="0" err="1">
                <a:ln>
                  <a:solidFill>
                    <a:srgbClr val="FF0000"/>
                  </a:solidFill>
                </a:ln>
                <a:solidFill>
                  <a:srgbClr val="FF0000"/>
                </a:solidFill>
                <a:sym typeface="Wingdings" pitchFamily="2" charset="2"/>
              </a:rPr>
              <a:t>preop</a:t>
            </a:r>
            <a:r>
              <a:rPr lang="en-US" sz="1100" i="1" dirty="0">
                <a:ln>
                  <a:solidFill>
                    <a:srgbClr val="FF0000"/>
                  </a:solidFill>
                </a:ln>
                <a:solidFill>
                  <a:srgbClr val="FF0000"/>
                </a:solidFill>
                <a:sym typeface="Wingdings" pitchFamily="2" charset="2"/>
              </a:rPr>
              <a:t> and immediate postop)</a:t>
            </a:r>
          </a:p>
          <a:p>
            <a:r>
              <a:rPr lang="en-US" sz="1100" dirty="0">
                <a:ln>
                  <a:solidFill>
                    <a:sysClr val="windowText" lastClr="000000"/>
                  </a:solidFill>
                </a:ln>
                <a:sym typeface="Wingdings" pitchFamily="2" charset="2"/>
              </a:rPr>
              <a:t>	-reassure patient that PONV will be closely monitored and that patient will have </a:t>
            </a:r>
          </a:p>
          <a:p>
            <a:r>
              <a:rPr lang="en-US" sz="1100" dirty="0">
                <a:ln>
                  <a:solidFill>
                    <a:sysClr val="windowText" lastClr="000000"/>
                  </a:solidFill>
                </a:ln>
                <a:sym typeface="Wingdings" pitchFamily="2" charset="2"/>
              </a:rPr>
              <a:t>	 medications to treat it if it occurs (obtain orders if required) </a:t>
            </a:r>
            <a:r>
              <a:rPr lang="en-US" sz="1100" i="1" dirty="0">
                <a:ln>
                  <a:solidFill>
                    <a:sysClr val="windowText" lastClr="000000"/>
                  </a:solidFill>
                </a:ln>
                <a:solidFill>
                  <a:srgbClr val="FF0000"/>
                </a:solidFill>
                <a:sym typeface="Wingdings" pitchFamily="2" charset="2"/>
              </a:rPr>
              <a:t>	</a:t>
            </a:r>
          </a:p>
          <a:p>
            <a:endParaRPr lang="en-US" sz="1100" i="1" dirty="0">
              <a:ln>
                <a:solidFill>
                  <a:srgbClr val="FF0000"/>
                </a:solidFill>
              </a:ln>
              <a:solidFill>
                <a:srgbClr val="FF0000"/>
              </a:solidFill>
              <a:sym typeface="Wingdings" pitchFamily="2" charset="2"/>
            </a:endParaRPr>
          </a:p>
          <a:p>
            <a:r>
              <a:rPr lang="en-US" sz="1100" dirty="0">
                <a:ln>
                  <a:solidFill>
                    <a:sysClr val="windowText" lastClr="000000"/>
                  </a:solidFill>
                </a:ln>
                <a:solidFill>
                  <a:schemeClr val="tx1"/>
                </a:solidFill>
              </a:rPr>
              <a:t>Pain Control </a:t>
            </a:r>
            <a:r>
              <a:rPr lang="en-US" sz="1100" dirty="0">
                <a:ln>
                  <a:solidFill>
                    <a:sysClr val="windowText" lastClr="000000"/>
                  </a:solidFill>
                </a:ln>
                <a:solidFill>
                  <a:schemeClr val="tx1"/>
                </a:solidFill>
                <a:sym typeface="Wingdings" pitchFamily="2" charset="2"/>
              </a:rPr>
              <a:t> </a:t>
            </a:r>
          </a:p>
          <a:p>
            <a:r>
              <a:rPr lang="en-US" sz="1100" i="1" dirty="0">
                <a:ln>
                  <a:solidFill>
                    <a:srgbClr val="FF0000"/>
                  </a:solidFill>
                </a:ln>
                <a:solidFill>
                  <a:srgbClr val="FF0000"/>
                </a:solidFill>
                <a:sym typeface="Wingdings" pitchFamily="2" charset="2"/>
              </a:rPr>
              <a:t>	</a:t>
            </a:r>
            <a:r>
              <a:rPr lang="en-US" sz="1100" dirty="0">
                <a:ln>
                  <a:solidFill>
                    <a:sysClr val="windowText" lastClr="000000"/>
                  </a:solidFill>
                </a:ln>
                <a:sym typeface="Wingdings" pitchFamily="2" charset="2"/>
              </a:rPr>
              <a:t> -</a:t>
            </a:r>
            <a:r>
              <a:rPr lang="en-US" sz="1100" dirty="0" err="1">
                <a:ln>
                  <a:solidFill>
                    <a:sysClr val="windowText" lastClr="000000"/>
                  </a:solidFill>
                </a:ln>
                <a:sym typeface="Wingdings" pitchFamily="2" charset="2"/>
              </a:rPr>
              <a:t>preop</a:t>
            </a:r>
            <a:r>
              <a:rPr lang="en-US" sz="1100" dirty="0">
                <a:ln>
                  <a:solidFill>
                    <a:sysClr val="windowText" lastClr="000000"/>
                  </a:solidFill>
                </a:ln>
                <a:sym typeface="Wingdings" pitchFamily="2" charset="2"/>
              </a:rPr>
              <a:t>: reinforce education regarding non-narcotic pain control measures and benefits; inform the patient to expect some pain, 	 	  but that it will be under close watch and medications will be made available to ensure that pain is controlled. </a:t>
            </a:r>
          </a:p>
          <a:p>
            <a:r>
              <a:rPr lang="en-US" sz="1100" i="1" dirty="0">
                <a:ln>
                  <a:solidFill>
                    <a:sysClr val="windowText" lastClr="000000"/>
                  </a:solidFill>
                </a:ln>
                <a:solidFill>
                  <a:srgbClr val="FF0000"/>
                </a:solidFill>
                <a:sym typeface="Wingdings" pitchFamily="2" charset="2"/>
              </a:rPr>
              <a:t>	</a:t>
            </a:r>
            <a:r>
              <a:rPr lang="en-US" sz="1100" dirty="0">
                <a:ln>
                  <a:solidFill>
                    <a:sysClr val="windowText" lastClr="000000"/>
                  </a:solidFill>
                </a:ln>
                <a:sym typeface="Wingdings" pitchFamily="2" charset="2"/>
              </a:rPr>
              <a:t> -immediate postop: </a:t>
            </a:r>
            <a:r>
              <a:rPr lang="en-US" sz="1100" i="1" dirty="0">
                <a:ln>
                  <a:solidFill>
                    <a:srgbClr val="FF0000"/>
                  </a:solidFill>
                </a:ln>
                <a:solidFill>
                  <a:srgbClr val="FF0000"/>
                </a:solidFill>
                <a:sym typeface="Wingdings" pitchFamily="2" charset="2"/>
              </a:rPr>
              <a:t>assess score and medicate for relief (if necessary), reinforce pain goals/targets</a:t>
            </a:r>
          </a:p>
          <a:p>
            <a:endParaRPr lang="en-US" sz="1100" i="1" dirty="0">
              <a:ln>
                <a:solidFill>
                  <a:srgbClr val="FF0000"/>
                </a:solidFill>
              </a:ln>
              <a:solidFill>
                <a:srgbClr val="FF0000"/>
              </a:solidFill>
              <a:sym typeface="Wingdings" pitchFamily="2" charset="2"/>
            </a:endParaRPr>
          </a:p>
          <a:p>
            <a:r>
              <a:rPr lang="en-US" sz="1100" dirty="0">
                <a:ln>
                  <a:solidFill>
                    <a:schemeClr val="tx1"/>
                  </a:solidFill>
                </a:ln>
                <a:solidFill>
                  <a:schemeClr val="tx1"/>
                </a:solidFill>
                <a:sym typeface="Wingdings" pitchFamily="2" charset="2"/>
              </a:rPr>
              <a:t>Early Oral Feeding </a:t>
            </a:r>
            <a:r>
              <a:rPr lang="en-US" sz="1100" dirty="0">
                <a:ln>
                  <a:solidFill>
                    <a:srgbClr val="FF0000"/>
                  </a:solidFill>
                </a:ln>
                <a:solidFill>
                  <a:srgbClr val="FF0000"/>
                </a:solidFill>
                <a:sym typeface="Wingdings" pitchFamily="2" charset="2"/>
              </a:rPr>
              <a:t> </a:t>
            </a:r>
            <a:r>
              <a:rPr lang="en-US" sz="1100" i="1" dirty="0">
                <a:ln>
                  <a:solidFill>
                    <a:srgbClr val="FF0000"/>
                  </a:solidFill>
                </a:ln>
                <a:solidFill>
                  <a:srgbClr val="FF0000"/>
                </a:solidFill>
                <a:sym typeface="Wingdings" pitchFamily="2" charset="2"/>
              </a:rPr>
              <a:t>remind patient of early oral feeding as a goal, have patient begin chewing gum in recovery to initiate return of bowel function</a:t>
            </a:r>
          </a:p>
          <a:p>
            <a:endParaRPr lang="en-US" sz="1100" i="1" dirty="0">
              <a:ln>
                <a:solidFill>
                  <a:srgbClr val="FF0000"/>
                </a:solidFill>
              </a:ln>
              <a:solidFill>
                <a:srgbClr val="FF0000"/>
              </a:solidFill>
              <a:sym typeface="Wingdings" pitchFamily="2" charset="2"/>
            </a:endParaRPr>
          </a:p>
          <a:p>
            <a:r>
              <a:rPr lang="en-US" sz="1100" dirty="0">
                <a:ln>
                  <a:solidFill>
                    <a:schemeClr val="tx1"/>
                  </a:solidFill>
                </a:ln>
                <a:solidFill>
                  <a:schemeClr val="tx1"/>
                </a:solidFill>
                <a:sym typeface="Wingdings" pitchFamily="2" charset="2"/>
              </a:rPr>
              <a:t>Alvimopan </a:t>
            </a:r>
            <a:r>
              <a:rPr lang="en-US" sz="1100" i="1" dirty="0">
                <a:ln>
                  <a:solidFill>
                    <a:srgbClr val="FF0000"/>
                  </a:solidFill>
                </a:ln>
                <a:solidFill>
                  <a:srgbClr val="FF0000"/>
                </a:solidFill>
                <a:sym typeface="Wingdings" pitchFamily="2" charset="2"/>
              </a:rPr>
              <a:t> verify ordered and on patient list of scheduled medications</a:t>
            </a:r>
          </a:p>
          <a:p>
            <a:endParaRPr lang="en-US" sz="1100" i="1" dirty="0">
              <a:ln>
                <a:solidFill>
                  <a:srgbClr val="FF0000"/>
                </a:solidFill>
              </a:ln>
              <a:solidFill>
                <a:srgbClr val="FF0000"/>
              </a:solidFill>
              <a:sym typeface="Wingdings" pitchFamily="2" charset="2"/>
            </a:endParaRPr>
          </a:p>
          <a:p>
            <a:r>
              <a:rPr lang="en-US" sz="1100" dirty="0">
                <a:ln>
                  <a:solidFill>
                    <a:schemeClr val="tx1"/>
                  </a:solidFill>
                </a:ln>
                <a:solidFill>
                  <a:schemeClr val="tx1"/>
                </a:solidFill>
                <a:sym typeface="Wingdings" pitchFamily="2" charset="2"/>
              </a:rPr>
              <a:t>Fluid </a:t>
            </a:r>
            <a:r>
              <a:rPr lang="en-US" sz="1100" dirty="0" err="1">
                <a:ln>
                  <a:solidFill>
                    <a:schemeClr val="tx1"/>
                  </a:solidFill>
                </a:ln>
                <a:solidFill>
                  <a:schemeClr val="tx1"/>
                </a:solidFill>
                <a:sym typeface="Wingdings" pitchFamily="2" charset="2"/>
              </a:rPr>
              <a:t>ManagementINPUT</a:t>
            </a:r>
            <a:r>
              <a:rPr lang="en-US" sz="1100" dirty="0">
                <a:ln>
                  <a:solidFill>
                    <a:schemeClr val="tx1"/>
                  </a:solidFill>
                </a:ln>
                <a:solidFill>
                  <a:schemeClr val="tx1"/>
                </a:solidFill>
                <a:sym typeface="Wingdings" pitchFamily="2" charset="2"/>
              </a:rPr>
              <a:t>:</a:t>
            </a:r>
            <a:r>
              <a:rPr lang="en-US" sz="1100" i="1" dirty="0">
                <a:ln>
                  <a:solidFill>
                    <a:srgbClr val="FF0000"/>
                  </a:solidFill>
                </a:ln>
                <a:solidFill>
                  <a:srgbClr val="FF0000"/>
                </a:solidFill>
                <a:sym typeface="Wingdings" pitchFamily="2" charset="2"/>
              </a:rPr>
              <a:t> continue to record fluid type and amount received; </a:t>
            </a:r>
          </a:p>
          <a:p>
            <a:r>
              <a:rPr lang="en-US" sz="1100" i="1" dirty="0">
                <a:ln>
                  <a:solidFill>
                    <a:srgbClr val="FF0000"/>
                  </a:solidFill>
                </a:ln>
                <a:solidFill>
                  <a:srgbClr val="FF0000"/>
                </a:solidFill>
                <a:sym typeface="Wingdings" pitchFamily="2" charset="2"/>
              </a:rPr>
              <a:t>	                 </a:t>
            </a:r>
            <a:r>
              <a:rPr lang="en-US" sz="1100" dirty="0">
                <a:ln>
                  <a:solidFill>
                    <a:schemeClr val="tx1"/>
                  </a:solidFill>
                </a:ln>
                <a:solidFill>
                  <a:schemeClr val="tx1"/>
                </a:solidFill>
                <a:sym typeface="Wingdings" pitchFamily="2" charset="2"/>
              </a:rPr>
              <a:t>OUTPUT: </a:t>
            </a:r>
            <a:r>
              <a:rPr lang="en-US" sz="1100" i="1" dirty="0">
                <a:ln>
                  <a:solidFill>
                    <a:srgbClr val="FF0000"/>
                  </a:solidFill>
                </a:ln>
                <a:solidFill>
                  <a:srgbClr val="FF0000"/>
                </a:solidFill>
                <a:sym typeface="Wingdings" pitchFamily="2" charset="2"/>
              </a:rPr>
              <a:t>if patient left the OR with a Foley, remember the goal to d/c as soon as possible</a:t>
            </a:r>
            <a:endParaRPr lang="en-US" sz="1100" dirty="0">
              <a:ln>
                <a:solidFill>
                  <a:srgbClr val="FF0000"/>
                </a:solidFill>
              </a:ln>
              <a:solidFill>
                <a:schemeClr val="tx1"/>
              </a:solidFill>
            </a:endParaRPr>
          </a:p>
        </p:txBody>
      </p:sp>
      <p:sp>
        <p:nvSpPr>
          <p:cNvPr id="12" name="TextBox 11"/>
          <p:cNvSpPr txBox="1"/>
          <p:nvPr/>
        </p:nvSpPr>
        <p:spPr>
          <a:xfrm>
            <a:off x="159326" y="1062335"/>
            <a:ext cx="8575479" cy="553998"/>
          </a:xfrm>
          <a:prstGeom prst="rect">
            <a:avLst/>
          </a:prstGeom>
          <a:noFill/>
        </p:spPr>
        <p:txBody>
          <a:bodyPr wrap="square" rtlCol="0">
            <a:spAutoFit/>
          </a:bodyPr>
          <a:lstStyle/>
          <a:p>
            <a:r>
              <a:rPr lang="en-US" sz="2400" b="1" i="1" dirty="0">
                <a:solidFill>
                  <a:srgbClr val="3333CC"/>
                </a:solidFill>
              </a:rPr>
              <a:t>*History –</a:t>
            </a:r>
            <a:r>
              <a:rPr lang="en-US" sz="3000" b="1" i="1" dirty="0">
                <a:solidFill>
                  <a:srgbClr val="3333CC"/>
                </a:solidFill>
              </a:rPr>
              <a:t> </a:t>
            </a:r>
            <a:r>
              <a:rPr lang="en-US" sz="2400" b="1" i="1" dirty="0">
                <a:solidFill>
                  <a:srgbClr val="3333CC"/>
                </a:solidFill>
              </a:rPr>
              <a:t>Assess pre-surgical ERP compliance*</a:t>
            </a:r>
          </a:p>
        </p:txBody>
      </p:sp>
      <p:sp>
        <p:nvSpPr>
          <p:cNvPr id="13" name="TextBox 12"/>
          <p:cNvSpPr txBox="1"/>
          <p:nvPr/>
        </p:nvSpPr>
        <p:spPr>
          <a:xfrm>
            <a:off x="233222" y="1625569"/>
            <a:ext cx="8560468"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Initial Assessment and Intervention</a:t>
            </a:r>
          </a:p>
        </p:txBody>
      </p:sp>
    </p:spTree>
    <p:extLst>
      <p:ext uri="{BB962C8B-B14F-4D97-AF65-F5344CB8AC3E}">
        <p14:creationId xmlns:p14="http://schemas.microsoft.com/office/powerpoint/2010/main" val="315501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2977970"/>
              </p:ext>
            </p:extLst>
          </p:nvPr>
        </p:nvGraphicFramePr>
        <p:xfrm>
          <a:off x="152400" y="1417637"/>
          <a:ext cx="8763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52600" y="831349"/>
            <a:ext cx="6562436"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524000" y="5860472"/>
            <a:ext cx="6791036"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3" name="TextBox 2"/>
          <p:cNvSpPr txBox="1"/>
          <p:nvPr/>
        </p:nvSpPr>
        <p:spPr>
          <a:xfrm>
            <a:off x="4857750" y="3200400"/>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recovery</a:t>
            </a:r>
          </a:p>
        </p:txBody>
      </p:sp>
      <p:sp>
        <p:nvSpPr>
          <p:cNvPr id="8" name="5-Point Star 7"/>
          <p:cNvSpPr/>
          <p:nvPr/>
        </p:nvSpPr>
        <p:spPr>
          <a:xfrm>
            <a:off x="4857750" y="3449598"/>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9935" y="2057400"/>
            <a:ext cx="822721"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931" y="4419600"/>
            <a:ext cx="822720"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470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6229020"/>
              </p:ext>
            </p:extLst>
          </p:nvPr>
        </p:nvGraphicFramePr>
        <p:xfrm>
          <a:off x="152400" y="1334509"/>
          <a:ext cx="8839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81200" y="831349"/>
            <a:ext cx="6333836"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752600" y="5860472"/>
            <a:ext cx="6562436"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8" name="TextBox 7"/>
          <p:cNvSpPr txBox="1"/>
          <p:nvPr/>
        </p:nvSpPr>
        <p:spPr>
          <a:xfrm>
            <a:off x="4957618" y="3232666"/>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recovery</a:t>
            </a:r>
          </a:p>
        </p:txBody>
      </p:sp>
      <p:sp>
        <p:nvSpPr>
          <p:cNvPr id="9" name="5-Point Star 8"/>
          <p:cNvSpPr/>
          <p:nvPr/>
        </p:nvSpPr>
        <p:spPr>
          <a:xfrm>
            <a:off x="4957618" y="3500914"/>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1" y="2042903"/>
            <a:ext cx="838200" cy="78504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7200" y="4419600"/>
            <a:ext cx="650876" cy="609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7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6059017"/>
              </p:ext>
            </p:extLst>
          </p:nvPr>
        </p:nvGraphicFramePr>
        <p:xfrm>
          <a:off x="152399" y="1334509"/>
          <a:ext cx="8857961"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859924"/>
            <a:ext cx="7772400"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381000" y="6260582"/>
            <a:ext cx="7772400"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7" name="TextBox 6"/>
          <p:cNvSpPr txBox="1"/>
          <p:nvPr/>
        </p:nvSpPr>
        <p:spPr>
          <a:xfrm>
            <a:off x="4876800" y="3429000"/>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recovery</a:t>
            </a:r>
          </a:p>
        </p:txBody>
      </p:sp>
      <p:sp>
        <p:nvSpPr>
          <p:cNvPr id="8" name="5-Point Star 7"/>
          <p:cNvSpPr/>
          <p:nvPr/>
        </p:nvSpPr>
        <p:spPr>
          <a:xfrm>
            <a:off x="4895561" y="3678198"/>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1617" y="2114270"/>
            <a:ext cx="834234" cy="781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1617" y="4343400"/>
            <a:ext cx="834234" cy="781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67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713564"/>
              </p:ext>
            </p:extLst>
          </p:nvPr>
        </p:nvGraphicFramePr>
        <p:xfrm>
          <a:off x="152400" y="1363084"/>
          <a:ext cx="882996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71600" y="831349"/>
            <a:ext cx="7772400"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371600" y="5860472"/>
            <a:ext cx="7772400"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7" name="TextBox 6"/>
          <p:cNvSpPr txBox="1"/>
          <p:nvPr/>
        </p:nvSpPr>
        <p:spPr>
          <a:xfrm>
            <a:off x="4876800" y="3429000"/>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recovery</a:t>
            </a:r>
          </a:p>
        </p:txBody>
      </p:sp>
      <p:sp>
        <p:nvSpPr>
          <p:cNvPr id="8" name="5-Point Star 7"/>
          <p:cNvSpPr/>
          <p:nvPr/>
        </p:nvSpPr>
        <p:spPr>
          <a:xfrm>
            <a:off x="4895561" y="3678198"/>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0499" y="2057400"/>
            <a:ext cx="822721"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6700" y="4343400"/>
            <a:ext cx="822721"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35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Contingency Planning</a:t>
            </a:r>
          </a:p>
        </p:txBody>
      </p:sp>
      <p:sp>
        <p:nvSpPr>
          <p:cNvPr id="5" name="Oval 4"/>
          <p:cNvSpPr/>
          <p:nvPr/>
        </p:nvSpPr>
        <p:spPr>
          <a:xfrm>
            <a:off x="6324600" y="879083"/>
            <a:ext cx="2819400" cy="5216917"/>
          </a:xfrm>
          <a:prstGeom prst="ellipse">
            <a:avLst/>
          </a:prstGeom>
          <a:solidFill>
            <a:schemeClr val="accent6">
              <a:lumMod val="20000"/>
              <a:lumOff val="80000"/>
            </a:schemeClr>
          </a:solidFill>
          <a:ln>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Picture 6" descr="Track, Meet, Race, Racing, 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352550"/>
            <a:ext cx="1905000" cy="17505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96100" y="3103091"/>
            <a:ext cx="1885950" cy="2677656"/>
          </a:xfrm>
          <a:prstGeom prst="rect">
            <a:avLst/>
          </a:prstGeom>
          <a:noFill/>
        </p:spPr>
        <p:txBody>
          <a:bodyPr wrap="square" rtlCol="0">
            <a:spAutoFit/>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a:ln w="0"/>
                <a:solidFill>
                  <a:srgbClr val="0000FF"/>
                </a:solidFill>
                <a:effectLst/>
              </a:rPr>
              <a:t>How do I get my patient “</a:t>
            </a:r>
            <a:r>
              <a:rPr lang="en-US" sz="2800" b="1" i="1" cap="all" dirty="0">
                <a:ln w="0"/>
                <a:solidFill>
                  <a:srgbClr val="0000FF"/>
                </a:solidFill>
                <a:effectLst/>
              </a:rPr>
              <a:t>back on the ERP track</a:t>
            </a:r>
            <a:r>
              <a:rPr lang="en-US" sz="2800" b="1" cap="all" dirty="0">
                <a:ln w="0"/>
                <a:solidFill>
                  <a:srgbClr val="0000FF"/>
                </a:solidFill>
                <a:effectLst/>
              </a:rPr>
              <a:t>”?</a:t>
            </a:r>
          </a:p>
        </p:txBody>
      </p:sp>
      <p:sp>
        <p:nvSpPr>
          <p:cNvPr id="7" name="TextBox 6"/>
          <p:cNvSpPr txBox="1"/>
          <p:nvPr/>
        </p:nvSpPr>
        <p:spPr>
          <a:xfrm>
            <a:off x="128587" y="1007327"/>
            <a:ext cx="4114800" cy="369332"/>
          </a:xfrm>
          <a:prstGeom prst="rect">
            <a:avLst/>
          </a:prstGeom>
          <a:solidFill>
            <a:schemeClr val="accent6">
              <a:lumMod val="20000"/>
              <a:lumOff val="80000"/>
            </a:schemeClr>
          </a:solidFill>
          <a:ln w="28575">
            <a:solidFill>
              <a:srgbClr val="0000FF"/>
            </a:solidFill>
          </a:ln>
        </p:spPr>
        <p:txBody>
          <a:bodyPr wrap="square" rtlCol="0">
            <a:spAutoFit/>
          </a:bodyPr>
          <a:lstStyle/>
          <a:p>
            <a:r>
              <a:rPr lang="en-US" b="1" dirty="0">
                <a:solidFill>
                  <a:srgbClr val="0000FF"/>
                </a:solidFill>
              </a:rPr>
              <a:t>Notice deviation from routine ERP course</a:t>
            </a:r>
          </a:p>
        </p:txBody>
      </p:sp>
      <p:sp>
        <p:nvSpPr>
          <p:cNvPr id="8" name="TextBox 7"/>
          <p:cNvSpPr txBox="1"/>
          <p:nvPr/>
        </p:nvSpPr>
        <p:spPr>
          <a:xfrm>
            <a:off x="128587" y="1902857"/>
            <a:ext cx="4105275" cy="1477328"/>
          </a:xfrm>
          <a:prstGeom prst="rect">
            <a:avLst/>
          </a:prstGeom>
          <a:solidFill>
            <a:schemeClr val="accent6">
              <a:lumMod val="20000"/>
              <a:lumOff val="80000"/>
            </a:schemeClr>
          </a:solidFill>
          <a:ln w="28575">
            <a:solidFill>
              <a:srgbClr val="0000FF"/>
            </a:solidFill>
          </a:ln>
        </p:spPr>
        <p:txBody>
          <a:bodyPr wrap="square" rtlCol="0">
            <a:spAutoFit/>
          </a:bodyPr>
          <a:lstStyle/>
          <a:p>
            <a:r>
              <a:rPr lang="en-US" b="1" dirty="0">
                <a:solidFill>
                  <a:srgbClr val="0000FF"/>
                </a:solidFill>
              </a:rPr>
              <a:t>Form “contingency plan” </a:t>
            </a:r>
            <a:r>
              <a:rPr lang="en-US" b="1" i="1" u="sng" dirty="0">
                <a:solidFill>
                  <a:srgbClr val="0000FF"/>
                </a:solidFill>
              </a:rPr>
              <a:t>with</a:t>
            </a:r>
            <a:r>
              <a:rPr lang="en-US" b="1" i="1" dirty="0">
                <a:solidFill>
                  <a:srgbClr val="0000FF"/>
                </a:solidFill>
              </a:rPr>
              <a:t> </a:t>
            </a:r>
            <a:r>
              <a:rPr lang="en-US" b="1" dirty="0">
                <a:solidFill>
                  <a:srgbClr val="0000FF"/>
                </a:solidFill>
              </a:rPr>
              <a:t>patient:</a:t>
            </a:r>
          </a:p>
          <a:p>
            <a:pPr marL="285750" indent="-285750">
              <a:buFont typeface="Wingdings" pitchFamily="2" charset="2"/>
              <a:buChar char="Ø"/>
            </a:pPr>
            <a:r>
              <a:rPr lang="en-US" b="1" dirty="0">
                <a:solidFill>
                  <a:srgbClr val="0000FF"/>
                </a:solidFill>
              </a:rPr>
              <a:t>Provide reassurance and education regarding options</a:t>
            </a:r>
          </a:p>
          <a:p>
            <a:pPr marL="285750" indent="-285750">
              <a:buFont typeface="Wingdings" pitchFamily="2" charset="2"/>
              <a:buChar char="Ø"/>
            </a:pPr>
            <a:r>
              <a:rPr lang="en-US" b="1" dirty="0">
                <a:solidFill>
                  <a:srgbClr val="0000FF"/>
                </a:solidFill>
              </a:rPr>
              <a:t>Set new “targets” for the patient to work toward</a:t>
            </a:r>
          </a:p>
        </p:txBody>
      </p:sp>
      <p:sp>
        <p:nvSpPr>
          <p:cNvPr id="9" name="TextBox 8"/>
          <p:cNvSpPr txBox="1"/>
          <p:nvPr/>
        </p:nvSpPr>
        <p:spPr>
          <a:xfrm>
            <a:off x="765809" y="3990974"/>
            <a:ext cx="3028950" cy="1200329"/>
          </a:xfrm>
          <a:prstGeom prst="rect">
            <a:avLst/>
          </a:prstGeom>
          <a:solidFill>
            <a:schemeClr val="accent6">
              <a:lumMod val="20000"/>
              <a:lumOff val="80000"/>
            </a:schemeClr>
          </a:solidFill>
          <a:ln w="28575">
            <a:solidFill>
              <a:srgbClr val="0000FF"/>
            </a:solidFill>
          </a:ln>
        </p:spPr>
        <p:txBody>
          <a:bodyPr wrap="square" rtlCol="0">
            <a:spAutoFit/>
          </a:bodyPr>
          <a:lstStyle/>
          <a:p>
            <a:r>
              <a:rPr lang="en-US" b="1" dirty="0">
                <a:solidFill>
                  <a:srgbClr val="0000FF"/>
                </a:solidFill>
              </a:rPr>
              <a:t>Provide reinforcement through motivation toward new targets and encouragement of plan</a:t>
            </a:r>
          </a:p>
        </p:txBody>
      </p:sp>
      <p:sp>
        <p:nvSpPr>
          <p:cNvPr id="12" name="TextBox 11"/>
          <p:cNvSpPr txBox="1"/>
          <p:nvPr/>
        </p:nvSpPr>
        <p:spPr>
          <a:xfrm>
            <a:off x="128587" y="5319082"/>
            <a:ext cx="6248400" cy="923330"/>
          </a:xfrm>
          <a:prstGeom prst="rect">
            <a:avLst/>
          </a:prstGeom>
          <a:noFill/>
        </p:spPr>
        <p:txBody>
          <a:bodyPr wrap="square" rtlCol="0">
            <a:spAutoFit/>
          </a:bodyPr>
          <a:lstStyle/>
          <a:p>
            <a:r>
              <a:rPr lang="en-US" b="1" i="1" dirty="0">
                <a:solidFill>
                  <a:srgbClr val="FF0000"/>
                </a:solidFill>
              </a:rPr>
              <a:t>** All changes should be communicated to surgeon/physician, nurse receiving patient from unit transfers, oncoming nurse at shift change and multidisciplinary team members**</a:t>
            </a:r>
          </a:p>
        </p:txBody>
      </p:sp>
      <p:sp>
        <p:nvSpPr>
          <p:cNvPr id="4" name="Down Arrow 3"/>
          <p:cNvSpPr/>
          <p:nvPr/>
        </p:nvSpPr>
        <p:spPr>
          <a:xfrm>
            <a:off x="2091690" y="1391630"/>
            <a:ext cx="188594" cy="496075"/>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2181224" y="3378637"/>
            <a:ext cx="188594" cy="612337"/>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514600"/>
            <a:ext cx="1524000" cy="136305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86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 Presentation Goals</a:t>
            </a:r>
          </a:p>
        </p:txBody>
      </p:sp>
      <p:sp>
        <p:nvSpPr>
          <p:cNvPr id="6" name="Content Placeholder 5"/>
          <p:cNvSpPr>
            <a:spLocks noGrp="1"/>
          </p:cNvSpPr>
          <p:nvPr>
            <p:ph sz="half" idx="1"/>
          </p:nvPr>
        </p:nvSpPr>
        <p:spPr>
          <a:xfrm>
            <a:off x="228600" y="990600"/>
            <a:ext cx="5562600" cy="5181600"/>
          </a:xfrm>
          <a:noFill/>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dirty="0"/>
              <a:t>1. Provide context and rationale for an Enhanced Recovery Program (</a:t>
            </a:r>
            <a:r>
              <a:rPr lang="en-US" sz="2400" i="1" dirty="0"/>
              <a:t>Why</a:t>
            </a:r>
            <a:r>
              <a:rPr lang="en-US" sz="2400" dirty="0"/>
              <a:t> ERP)</a:t>
            </a:r>
          </a:p>
          <a:p>
            <a:r>
              <a:rPr lang="en-US" sz="2400" dirty="0"/>
              <a:t>2. Introduce the Enhanced Recovery Program (</a:t>
            </a:r>
            <a:r>
              <a:rPr lang="en-US" sz="2400" i="1" dirty="0"/>
              <a:t>What</a:t>
            </a:r>
            <a:r>
              <a:rPr lang="en-US" sz="2400" dirty="0"/>
              <a:t> is ERP)</a:t>
            </a:r>
          </a:p>
          <a:p>
            <a:r>
              <a:rPr lang="en-US" sz="2400" dirty="0"/>
              <a:t>3. Identify the ‘key players’ and their respective roles (</a:t>
            </a:r>
            <a:r>
              <a:rPr lang="en-US" sz="2400" i="1" dirty="0"/>
              <a:t>Who</a:t>
            </a:r>
            <a:r>
              <a:rPr lang="en-US" sz="2400" dirty="0"/>
              <a:t> is ERP)</a:t>
            </a:r>
          </a:p>
          <a:p>
            <a:r>
              <a:rPr lang="en-US" sz="2400" dirty="0"/>
              <a:t>4. Locate areas for incorporation of elements from the Enhanced Recovery Program (</a:t>
            </a:r>
            <a:r>
              <a:rPr lang="en-US" sz="2400" i="1" dirty="0"/>
              <a:t>Where</a:t>
            </a:r>
            <a:r>
              <a:rPr lang="en-US" sz="2400" dirty="0"/>
              <a:t> ERP)</a:t>
            </a:r>
          </a:p>
          <a:p>
            <a:r>
              <a:rPr lang="en-US" sz="2400" dirty="0"/>
              <a:t>5. Provide education regarding phases and timing of Enhanced Recovery Program principles (</a:t>
            </a:r>
            <a:r>
              <a:rPr lang="en-US" sz="2400" i="1" dirty="0"/>
              <a:t>When</a:t>
            </a:r>
            <a:r>
              <a:rPr lang="en-US" sz="2400" dirty="0"/>
              <a:t> ERP)</a:t>
            </a:r>
          </a:p>
        </p:txBody>
      </p:sp>
      <p:pic>
        <p:nvPicPr>
          <p:cNvPr id="3074" name="Picture 2" descr="C:\Users\lburgund\AppData\Local\Microsoft\Windows\Temporary Internet Files\Content.Outlook\AP2293NG\Enhanced Recovery Program#5-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35" t="25636" r="12913" b="26476"/>
          <a:stretch/>
        </p:blipFill>
        <p:spPr bwMode="auto">
          <a:xfrm>
            <a:off x="6189458" y="2743200"/>
            <a:ext cx="2954542" cy="189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90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Implementation “Ideas”</a:t>
            </a:r>
          </a:p>
        </p:txBody>
      </p:sp>
      <p:pic>
        <p:nvPicPr>
          <p:cNvPr id="1034" name="Picture 10"/>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81000" y="685800"/>
            <a:ext cx="8458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143000"/>
            <a:ext cx="7848600" cy="4832092"/>
          </a:xfrm>
          <a:prstGeom prst="rect">
            <a:avLst/>
          </a:prstGeom>
          <a:noFill/>
        </p:spPr>
        <p:txBody>
          <a:bodyPr wrap="square" rtlCol="0">
            <a:spAutoFit/>
          </a:bodyPr>
          <a:lstStyle/>
          <a:p>
            <a:r>
              <a:rPr lang="en-US" sz="2800" b="1" dirty="0">
                <a:solidFill>
                  <a:srgbClr val="0070C0"/>
                </a:solidFill>
              </a:rPr>
              <a:t>Hold regular ERP team meetings where clinicians have the opportunity to discuss ERP.</a:t>
            </a:r>
          </a:p>
          <a:p>
            <a:endParaRPr lang="en-US" sz="2800" b="1" dirty="0">
              <a:solidFill>
                <a:srgbClr val="0070C0"/>
              </a:solidFill>
            </a:endParaRPr>
          </a:p>
          <a:p>
            <a:r>
              <a:rPr lang="en-US" sz="2800" b="1" dirty="0">
                <a:solidFill>
                  <a:srgbClr val="0070C0"/>
                </a:solidFill>
              </a:rPr>
              <a:t>Review patient level data for ERP and non-ERP patients to demonstrate impact of the program.</a:t>
            </a:r>
          </a:p>
          <a:p>
            <a:endParaRPr lang="en-US" sz="2800" b="1" dirty="0">
              <a:solidFill>
                <a:srgbClr val="0070C0"/>
              </a:solidFill>
            </a:endParaRPr>
          </a:p>
          <a:p>
            <a:r>
              <a:rPr lang="en-US" sz="2800" b="1" dirty="0">
                <a:solidFill>
                  <a:srgbClr val="0070C0"/>
                </a:solidFill>
              </a:rPr>
              <a:t>Select “clinical champions” from multiple  areas that are excited about the program and willing to work to engage other clinicians.</a:t>
            </a:r>
          </a:p>
          <a:p>
            <a:endParaRPr lang="en-US" sz="2800" b="1" dirty="0">
              <a:solidFill>
                <a:srgbClr val="0070C0"/>
              </a:solidFill>
            </a:endParaRPr>
          </a:p>
          <a:p>
            <a:r>
              <a:rPr lang="en-US" sz="2800" b="1" dirty="0">
                <a:solidFill>
                  <a:srgbClr val="0070C0"/>
                </a:solidFill>
              </a:rPr>
              <a:t>Acknowledge and celebrate </a:t>
            </a:r>
            <a:r>
              <a:rPr lang="en-US" sz="2800" b="1" u="sng" dirty="0">
                <a:solidFill>
                  <a:srgbClr val="0070C0"/>
                </a:solidFill>
              </a:rPr>
              <a:t>ALL</a:t>
            </a:r>
            <a:r>
              <a:rPr lang="en-US" sz="2800" b="1" dirty="0">
                <a:solidFill>
                  <a:srgbClr val="0070C0"/>
                </a:solidFill>
              </a:rPr>
              <a:t> successes!</a:t>
            </a:r>
          </a:p>
        </p:txBody>
      </p:sp>
      <p:sp>
        <p:nvSpPr>
          <p:cNvPr id="5" name="Isosceles Triangle 4"/>
          <p:cNvSpPr/>
          <p:nvPr/>
        </p:nvSpPr>
        <p:spPr>
          <a:xfrm rot="5400000">
            <a:off x="153902" y="1197493"/>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5400000">
            <a:off x="153901" y="2416694"/>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5400000">
            <a:off x="153901" y="3721619"/>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5400000">
            <a:off x="153900" y="5417414"/>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9754" y="6248400"/>
            <a:ext cx="4180346" cy="261610"/>
          </a:xfrm>
          <a:prstGeom prst="rect">
            <a:avLst/>
          </a:prstGeom>
          <a:noFill/>
        </p:spPr>
        <p:txBody>
          <a:bodyPr wrap="square" rtlCol="0">
            <a:spAutoFit/>
          </a:bodyPr>
          <a:lstStyle/>
          <a:p>
            <a:r>
              <a:rPr lang="en-US" sz="1100" dirty="0">
                <a:ln>
                  <a:solidFill>
                    <a:srgbClr val="002060"/>
                  </a:solidFill>
                </a:ln>
              </a:rPr>
              <a:t>http://webarchive.nationalarchives.gov.uk/*/http://institute.nhs.uk</a:t>
            </a:r>
          </a:p>
        </p:txBody>
      </p:sp>
    </p:spTree>
    <p:extLst>
      <p:ext uri="{BB962C8B-B14F-4D97-AF65-F5344CB8AC3E}">
        <p14:creationId xmlns:p14="http://schemas.microsoft.com/office/powerpoint/2010/main" val="30874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02019" y="1605516"/>
            <a:ext cx="2806993" cy="3593805"/>
          </a:xfrm>
          <a:prstGeom prst="rightArrow">
            <a:avLst/>
          </a:prstGeom>
          <a:solidFill>
            <a:srgbClr val="FFCC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tx1"/>
                </a:solidFill>
              </a:rPr>
              <a:t>Next, refer to the Guide for the </a:t>
            </a:r>
            <a:r>
              <a:rPr lang="en-US" sz="2400" b="1" dirty="0">
                <a:solidFill>
                  <a:schemeClr val="tx1"/>
                </a:solidFill>
              </a:rPr>
              <a:t>Postoperative Phase!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619" t="18851" r="600"/>
          <a:stretch/>
        </p:blipFill>
        <p:spPr bwMode="auto">
          <a:xfrm>
            <a:off x="3505200" y="1575036"/>
            <a:ext cx="2941321" cy="443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8" y="533400"/>
            <a:ext cx="13350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00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09516" y="838505"/>
            <a:ext cx="3664688" cy="5239976"/>
          </a:xfrm>
          <a:prstGeom prst="roundRect">
            <a:avLst/>
          </a:prstGeom>
          <a:solidFill>
            <a:srgbClr val="7EC3E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pic>
        <p:nvPicPr>
          <p:cNvPr id="1026" name="Picture 2" descr="http://www.constructionlawtoday.com/uploads/image/Change%20Ahe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15" y="661917"/>
            <a:ext cx="3856017" cy="2775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www.freeleansite.com/images/roadma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16" y="3512746"/>
            <a:ext cx="3856017" cy="2565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6562" y="1112876"/>
            <a:ext cx="3557642" cy="5124472"/>
          </a:xfrm>
          <a:prstGeom prst="rect">
            <a:avLst/>
          </a:prstGeom>
          <a:noFill/>
          <a:ln>
            <a:noFill/>
          </a:ln>
        </p:spPr>
        <p:txBody>
          <a:bodyPr wrap="square" lIns="91432" tIns="45716" rIns="91432" bIns="45716" rtlCol="0">
            <a:spAutoFit/>
          </a:bodyPr>
          <a:lstStyle/>
          <a:p>
            <a:r>
              <a:rPr lang="en-US" sz="1700">
                <a:solidFill>
                  <a:srgbClr val="000000"/>
                </a:solidFill>
              </a:rPr>
              <a:t>Our </a:t>
            </a:r>
            <a:r>
              <a:rPr lang="en-US" sz="1700" dirty="0">
                <a:solidFill>
                  <a:srgbClr val="000000"/>
                </a:solidFill>
              </a:rPr>
              <a:t>goal is that this guide</a:t>
            </a:r>
          </a:p>
          <a:p>
            <a:r>
              <a:rPr lang="en-US" sz="1700" dirty="0">
                <a:solidFill>
                  <a:srgbClr val="000000"/>
                </a:solidFill>
              </a:rPr>
              <a:t> will serve as a resource to help you guide patients to achieve optimal preparation for surgery and success in realizing the many benefits of the </a:t>
            </a:r>
            <a:r>
              <a:rPr lang="en-US" sz="1700" b="1" dirty="0">
                <a:solidFill>
                  <a:srgbClr val="000000"/>
                </a:solidFill>
              </a:rPr>
              <a:t>Enhanced Recovery Program</a:t>
            </a:r>
            <a:r>
              <a:rPr lang="en-US" sz="1700" dirty="0">
                <a:solidFill>
                  <a:srgbClr val="000000"/>
                </a:solidFill>
              </a:rPr>
              <a:t>. Through monitoring, educational efforts, system changes and coordination of services of the healthcare team and many hospital divisions, patients will attain improved length of stay, decreased readmission rates and reduced morbidity and mortality, and the hospital will demonstrate a return on investment which exceeds the incremental costs of these efforts.</a:t>
            </a:r>
          </a:p>
          <a:p>
            <a:endParaRPr lang="en-US" sz="1900" dirty="0"/>
          </a:p>
          <a:p>
            <a:r>
              <a:rPr lang="en-US" sz="1900" dirty="0"/>
              <a:t> </a:t>
            </a:r>
          </a:p>
        </p:txBody>
      </p:sp>
    </p:spTree>
    <p:extLst>
      <p:ext uri="{BB962C8B-B14F-4D97-AF65-F5344CB8AC3E}">
        <p14:creationId xmlns:p14="http://schemas.microsoft.com/office/powerpoint/2010/main" val="113637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2400" dirty="0"/>
              <a:t>Maximizing health care efficiency to improve healthcare</a:t>
            </a:r>
          </a:p>
        </p:txBody>
      </p:sp>
      <p:sp>
        <p:nvSpPr>
          <p:cNvPr id="4" name="Content Placeholder 3"/>
          <p:cNvSpPr>
            <a:spLocks noGrp="1"/>
          </p:cNvSpPr>
          <p:nvPr>
            <p:ph sz="half" idx="1"/>
          </p:nvPr>
        </p:nvSpPr>
        <p:spPr>
          <a:xfrm>
            <a:off x="3250564" y="838200"/>
            <a:ext cx="3879960" cy="1066800"/>
          </a:xfrm>
          <a:ln>
            <a:noFill/>
          </a:ln>
        </p:spPr>
        <p:txBody>
          <a:bodyPr/>
          <a:lstStyle/>
          <a:p>
            <a:pPr marL="0" indent="0">
              <a:buNone/>
            </a:pPr>
            <a:r>
              <a:rPr lang="en-US" sz="2400" b="1" dirty="0"/>
              <a:t>Healthcare = system</a:t>
            </a:r>
          </a:p>
          <a:p>
            <a:pPr marL="0" indent="0">
              <a:buNone/>
            </a:pPr>
            <a:r>
              <a:rPr lang="en-US" sz="2400" b="1" dirty="0"/>
              <a:t>Health care = actions</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2303616592"/>
              </p:ext>
            </p:extLst>
          </p:nvPr>
        </p:nvGraphicFramePr>
        <p:xfrm>
          <a:off x="-457200" y="1488374"/>
          <a:ext cx="574776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own Arrow 11"/>
          <p:cNvSpPr/>
          <p:nvPr/>
        </p:nvSpPr>
        <p:spPr>
          <a:xfrm rot="3835674">
            <a:off x="5242859" y="4847836"/>
            <a:ext cx="484632" cy="8636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172200" y="4990490"/>
            <a:ext cx="2102882" cy="830997"/>
          </a:xfrm>
          <a:prstGeom prst="rect">
            <a:avLst/>
          </a:prstGeom>
          <a:solidFill>
            <a:srgbClr val="FFFF00"/>
          </a:solidFill>
          <a:ln>
            <a:solidFill>
              <a:schemeClr val="tx1"/>
            </a:solidFill>
          </a:ln>
        </p:spPr>
        <p:txBody>
          <a:bodyPr wrap="square" rtlCol="0">
            <a:spAutoFit/>
          </a:bodyPr>
          <a:lstStyle/>
          <a:p>
            <a:r>
              <a:rPr lang="en-US" sz="2400" b="1" dirty="0"/>
              <a:t>Improved resource use</a:t>
            </a:r>
          </a:p>
        </p:txBody>
      </p:sp>
      <p:sp>
        <p:nvSpPr>
          <p:cNvPr id="10" name="Down Arrow 9"/>
          <p:cNvSpPr/>
          <p:nvPr/>
        </p:nvSpPr>
        <p:spPr>
          <a:xfrm rot="3729480">
            <a:off x="4961944" y="2796139"/>
            <a:ext cx="457200" cy="87415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rot="20019585">
            <a:off x="5344379" y="3849893"/>
            <a:ext cx="878401" cy="48463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477000" y="3522743"/>
            <a:ext cx="2255282" cy="830997"/>
          </a:xfrm>
          <a:prstGeom prst="rect">
            <a:avLst/>
          </a:prstGeom>
          <a:solidFill>
            <a:srgbClr val="FFFF00"/>
          </a:solidFill>
          <a:ln>
            <a:solidFill>
              <a:schemeClr val="tx1"/>
            </a:solidFill>
          </a:ln>
        </p:spPr>
        <p:txBody>
          <a:bodyPr wrap="square" rtlCol="0">
            <a:spAutoFit/>
          </a:bodyPr>
          <a:lstStyle/>
          <a:p>
            <a:r>
              <a:rPr lang="en-US" sz="2400" b="1" dirty="0"/>
              <a:t>Access to high-quality care</a:t>
            </a:r>
          </a:p>
        </p:txBody>
      </p:sp>
      <p:sp>
        <p:nvSpPr>
          <p:cNvPr id="21" name="TextBox 20"/>
          <p:cNvSpPr txBox="1"/>
          <p:nvPr/>
        </p:nvSpPr>
        <p:spPr>
          <a:xfrm>
            <a:off x="5783580" y="2057400"/>
            <a:ext cx="2285621" cy="830997"/>
          </a:xfrm>
          <a:prstGeom prst="rect">
            <a:avLst/>
          </a:prstGeom>
          <a:solidFill>
            <a:srgbClr val="FFFF00"/>
          </a:solidFill>
          <a:ln>
            <a:solidFill>
              <a:schemeClr val="tx1"/>
            </a:solidFill>
          </a:ln>
        </p:spPr>
        <p:txBody>
          <a:bodyPr wrap="square" rtlCol="0">
            <a:spAutoFit/>
          </a:bodyPr>
          <a:lstStyle/>
          <a:p>
            <a:r>
              <a:rPr lang="en-US" sz="2400" b="1" dirty="0"/>
              <a:t>Evidence-based best practices</a:t>
            </a:r>
          </a:p>
        </p:txBody>
      </p:sp>
      <p:pic>
        <p:nvPicPr>
          <p:cNvPr id="2050" name="Picture 2" descr="C:\Users\lburgund\AppData\Local\Temp\medica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679" y="762000"/>
            <a:ext cx="1113711" cy="11137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lburgund\AppData\Local\Microsoft\Windows\Temporary Internet Files\Content.Outlook\AP2293NG\Enhanced Recovery Program#5-0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035" t="25636" r="12913" b="26476"/>
          <a:stretch/>
        </p:blipFill>
        <p:spPr bwMode="auto">
          <a:xfrm>
            <a:off x="7682893" y="2643566"/>
            <a:ext cx="381000" cy="2448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burgund\AppData\Local\Microsoft\Windows\Temporary Internet Files\Content.Outlook\AP2293NG\Enhanced Recovery Program#5-0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035" t="25636" r="12913" b="26476"/>
          <a:stretch/>
        </p:blipFill>
        <p:spPr bwMode="auto">
          <a:xfrm>
            <a:off x="8170476" y="4092209"/>
            <a:ext cx="381000" cy="2448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lburgund\AppData\Local\Microsoft\Windows\Temporary Internet Files\Content.Outlook\AP2293NG\Enhanced Recovery Program#5-0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035" t="25636" r="12913" b="26476"/>
          <a:stretch/>
        </p:blipFill>
        <p:spPr bwMode="auto">
          <a:xfrm>
            <a:off x="7812217" y="5010970"/>
            <a:ext cx="381000" cy="2448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lburgund\AppData\Local\Microsoft\Windows\Temporary Internet Files\Content.Outlook\AP2293NG\Enhanced Recovery Program#5-01.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035" t="25636" r="12913" b="26476"/>
          <a:stretch/>
        </p:blipFill>
        <p:spPr bwMode="auto">
          <a:xfrm>
            <a:off x="3124200" y="4887932"/>
            <a:ext cx="609600" cy="39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55" y="76200"/>
            <a:ext cx="6781800" cy="584775"/>
          </a:xfrm>
          <a:prstGeom prst="rect">
            <a:avLst/>
          </a:prstGeom>
          <a:noFill/>
        </p:spPr>
        <p:txBody>
          <a:bodyPr wrap="square" rtlCol="0">
            <a:spAutoFit/>
          </a:bodyPr>
          <a:lstStyle/>
          <a:p>
            <a:pPr algn="r"/>
            <a:r>
              <a:rPr lang="en-US" sz="3200" dirty="0">
                <a:solidFill>
                  <a:schemeClr val="bg1"/>
                </a:solidFill>
              </a:rPr>
              <a:t>Benefits of Enhanced Recovery Program</a:t>
            </a:r>
          </a:p>
        </p:txBody>
      </p:sp>
      <p:graphicFrame>
        <p:nvGraphicFramePr>
          <p:cNvPr id="3" name="Table 2"/>
          <p:cNvGraphicFramePr>
            <a:graphicFrameLocks noGrp="1"/>
          </p:cNvGraphicFramePr>
          <p:nvPr>
            <p:extLst>
              <p:ext uri="{D42A27DB-BD31-4B8C-83A1-F6EECF244321}">
                <p14:modId xmlns:p14="http://schemas.microsoft.com/office/powerpoint/2010/main" val="3860584985"/>
              </p:ext>
            </p:extLst>
          </p:nvPr>
        </p:nvGraphicFramePr>
        <p:xfrm>
          <a:off x="76201" y="1422975"/>
          <a:ext cx="8991600" cy="4825425"/>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786825">
                <a:tc>
                  <a:txBody>
                    <a:bodyPr/>
                    <a:lstStyle/>
                    <a:p>
                      <a:pPr algn="ctr"/>
                      <a:r>
                        <a:rPr lang="en-US" sz="2800" dirty="0"/>
                        <a:t>Patient</a:t>
                      </a:r>
                      <a:r>
                        <a:rPr lang="en-US" sz="2800" baseline="0" dirty="0"/>
                        <a:t> Outcomes</a:t>
                      </a:r>
                      <a:endParaRPr lang="en-US" sz="28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a:r>
                        <a:rPr lang="en-US" sz="2800" dirty="0"/>
                        <a:t>Patient Experience</a:t>
                      </a:r>
                    </a:p>
                    <a:p>
                      <a:pPr algn="ctr"/>
                      <a:r>
                        <a:rPr lang="en-US" sz="1600" i="1" dirty="0"/>
                        <a:t>(As reported by ERP Patients)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66FF"/>
                    </a:solidFill>
                  </a:tcPr>
                </a:tc>
                <a:tc>
                  <a:txBody>
                    <a:bodyPr/>
                    <a:lstStyle/>
                    <a:p>
                      <a:pPr algn="ctr"/>
                      <a:r>
                        <a:rPr lang="en-US" sz="2800" i="1" dirty="0">
                          <a:solidFill>
                            <a:schemeClr val="bg1"/>
                          </a:solidFill>
                        </a:rPr>
                        <a:t>Your Hospital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0"/>
                  </a:ext>
                </a:extLst>
              </a:tr>
              <a:tr h="3727106">
                <a:tc>
                  <a:txBody>
                    <a:bodyPr/>
                    <a:lstStyle/>
                    <a:p>
                      <a:pPr marL="0" indent="0">
                        <a:buFont typeface="Wingdings" pitchFamily="2" charset="2"/>
                        <a:buNone/>
                      </a:pPr>
                      <a:r>
                        <a:rPr lang="en-US" sz="1700" b="1" dirty="0"/>
                        <a:t>Shortened length</a:t>
                      </a:r>
                      <a:r>
                        <a:rPr lang="en-US" sz="1700" b="1" baseline="0" dirty="0"/>
                        <a:t> of stays(LOS)</a:t>
                      </a:r>
                    </a:p>
                    <a:p>
                      <a:pPr marL="0" indent="0">
                        <a:buFont typeface="Wingdings" pitchFamily="2" charset="2"/>
                        <a:buNone/>
                      </a:pPr>
                      <a:endParaRPr lang="en-US" sz="1700" b="1" baseline="0" dirty="0"/>
                    </a:p>
                    <a:p>
                      <a:pPr marL="0" indent="0">
                        <a:buFont typeface="Wingdings" pitchFamily="2" charset="2"/>
                        <a:buNone/>
                      </a:pPr>
                      <a:r>
                        <a:rPr lang="en-US" sz="1700" b="1" baseline="0" dirty="0"/>
                        <a:t>NO increases in readmissions</a:t>
                      </a:r>
                    </a:p>
                    <a:p>
                      <a:pPr marL="0" indent="0">
                        <a:buFont typeface="Wingdings" pitchFamily="2" charset="2"/>
                        <a:buNone/>
                      </a:pPr>
                      <a:endParaRPr lang="en-US" sz="1700" b="1" baseline="0" dirty="0"/>
                    </a:p>
                    <a:p>
                      <a:pPr marL="0" indent="0">
                        <a:buFont typeface="Wingdings" pitchFamily="2" charset="2"/>
                        <a:buNone/>
                      </a:pPr>
                      <a:r>
                        <a:rPr lang="en-US" sz="1700" b="1" baseline="0" dirty="0"/>
                        <a:t>Accelerated return to normal activities</a:t>
                      </a:r>
                    </a:p>
                    <a:p>
                      <a:pPr marL="0" indent="0">
                        <a:buFont typeface="Wingdings" pitchFamily="2" charset="2"/>
                        <a:buNone/>
                      </a:pPr>
                      <a:endParaRPr lang="en-US" sz="1700" b="1" baseline="0" dirty="0"/>
                    </a:p>
                    <a:p>
                      <a:pPr marL="0" indent="0">
                        <a:buFont typeface="Wingdings" pitchFamily="2" charset="2"/>
                        <a:buNone/>
                      </a:pPr>
                      <a:r>
                        <a:rPr lang="en-US" sz="1700" b="1" baseline="0" dirty="0"/>
                        <a:t>Decreased morbidities</a:t>
                      </a:r>
                    </a:p>
                    <a:p>
                      <a:endParaRPr lang="en-US" baseline="0" dirty="0"/>
                    </a:p>
                    <a:p>
                      <a:endParaRPr lang="en-US" baseline="0" dirty="0"/>
                    </a:p>
                    <a:p>
                      <a:endParaRPr lang="en-US" baseline="0" dirty="0"/>
                    </a:p>
                    <a:p>
                      <a:pPr algn="ctr"/>
                      <a:endParaRPr lang="en-US" sz="1200" b="1" baseline="0" dirty="0">
                        <a:solidFill>
                          <a:srgbClr val="C00000"/>
                        </a:solidFill>
                      </a:endParaRPr>
                    </a:p>
                    <a:p>
                      <a:pPr algn="ctr"/>
                      <a:r>
                        <a:rPr lang="en-US" sz="2800" b="1" baseline="0" dirty="0">
                          <a:solidFill>
                            <a:srgbClr val="C00000"/>
                          </a:solidFill>
                        </a:rPr>
                        <a:t>Better Patient Outcomes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Font typeface="Arial" pitchFamily="34" charset="0"/>
                        <a:buNone/>
                      </a:pPr>
                      <a:r>
                        <a:rPr lang="en-US" sz="1700" b="1" baseline="0" dirty="0"/>
                        <a:t>They felt </a:t>
                      </a:r>
                      <a:r>
                        <a:rPr lang="en-US" sz="1700" b="1" i="1" baseline="0" dirty="0"/>
                        <a:t>better-prepared for surgery</a:t>
                      </a:r>
                    </a:p>
                    <a:p>
                      <a:pPr marL="0" indent="0">
                        <a:buFont typeface="Arial" pitchFamily="34" charset="0"/>
                        <a:buNone/>
                      </a:pPr>
                      <a:endParaRPr lang="en-US" sz="1000" b="1" baseline="0" dirty="0"/>
                    </a:p>
                    <a:p>
                      <a:pPr marL="0" indent="0">
                        <a:buFont typeface="Arial" pitchFamily="34" charset="0"/>
                        <a:buNone/>
                      </a:pPr>
                      <a:r>
                        <a:rPr lang="en-US" sz="1700" b="1" baseline="0" dirty="0"/>
                        <a:t>Their </a:t>
                      </a:r>
                      <a:r>
                        <a:rPr lang="en-US" sz="1700" b="1" i="1" baseline="0" dirty="0"/>
                        <a:t>anxiety was reduced </a:t>
                      </a:r>
                      <a:r>
                        <a:rPr lang="en-US" sz="1700" b="1" baseline="0" dirty="0"/>
                        <a:t>with better confidence in good outcomes</a:t>
                      </a:r>
                    </a:p>
                    <a:p>
                      <a:pPr marL="0" indent="0">
                        <a:buFont typeface="Arial" pitchFamily="34" charset="0"/>
                        <a:buNone/>
                      </a:pPr>
                      <a:endParaRPr lang="en-US" sz="1000" b="1" baseline="0" dirty="0"/>
                    </a:p>
                    <a:p>
                      <a:pPr marL="0" indent="0">
                        <a:buFont typeface="Arial" pitchFamily="34" charset="0"/>
                        <a:buNone/>
                      </a:pPr>
                      <a:r>
                        <a:rPr lang="en-US" sz="1700" b="1" baseline="0" dirty="0"/>
                        <a:t>The surgery and hospitalization </a:t>
                      </a:r>
                      <a:r>
                        <a:rPr lang="en-US" sz="1700" b="1" i="1" baseline="0" dirty="0"/>
                        <a:t>went according to plan</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ready for discharge</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likely to recommend</a:t>
                      </a:r>
                    </a:p>
                    <a:p>
                      <a:pPr marL="0" indent="0">
                        <a:buFont typeface="Wingdings" pitchFamily="2" charset="2"/>
                        <a:buNone/>
                      </a:pPr>
                      <a:endParaRPr lang="en-US" sz="1000" baseline="0" dirty="0"/>
                    </a:p>
                    <a:p>
                      <a:pPr marL="0" indent="0" algn="ctr">
                        <a:buFont typeface="Wingdings" pitchFamily="2" charset="2"/>
                        <a:buNone/>
                      </a:pPr>
                      <a:r>
                        <a:rPr lang="en-US" sz="2800" b="1" baseline="0" dirty="0">
                          <a:solidFill>
                            <a:srgbClr val="0066FF"/>
                          </a:solidFill>
                        </a:rPr>
                        <a:t>Better Patient Satisfaction</a:t>
                      </a:r>
                      <a:endParaRPr lang="en-US" sz="2800" b="1" dirty="0">
                        <a:solidFill>
                          <a:srgbClr val="0066FF"/>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Wingdings" pitchFamily="2" charset="2"/>
                        <a:buNone/>
                      </a:pPr>
                      <a:r>
                        <a:rPr lang="en-US" sz="1700" b="1" dirty="0"/>
                        <a:t>Improved efficiency</a:t>
                      </a:r>
                      <a:r>
                        <a:rPr lang="en-US" sz="1700" b="1" baseline="0" dirty="0"/>
                        <a:t> on nursing workflow </a:t>
                      </a:r>
                      <a:r>
                        <a:rPr lang="en-US" sz="1700" b="1" i="1" baseline="0" dirty="0"/>
                        <a:t>(due to increased </a:t>
                      </a:r>
                      <a:r>
                        <a:rPr lang="en-US" sz="1700" b="1" i="1" baseline="0" dirty="0">
                          <a:solidFill>
                            <a:schemeClr val="tx1"/>
                          </a:solidFill>
                        </a:rPr>
                        <a:t>patient engagement</a:t>
                      </a:r>
                      <a:r>
                        <a:rPr lang="en-US" sz="1700" b="1" i="1" baseline="0" dirty="0"/>
                        <a:t>)</a:t>
                      </a:r>
                    </a:p>
                    <a:p>
                      <a:pPr marL="0" indent="0">
                        <a:buFont typeface="Wingdings" pitchFamily="2" charset="2"/>
                        <a:buNone/>
                      </a:pPr>
                      <a:endParaRPr lang="en-US" sz="1700" b="1" i="1" baseline="0" dirty="0"/>
                    </a:p>
                    <a:p>
                      <a:pPr marL="0" indent="0">
                        <a:buFont typeface="Wingdings" pitchFamily="2" charset="2"/>
                        <a:buNone/>
                      </a:pPr>
                      <a:r>
                        <a:rPr lang="en-US" sz="1700" b="1" baseline="0" dirty="0"/>
                        <a:t>Improved public reporting</a:t>
                      </a:r>
                    </a:p>
                    <a:p>
                      <a:pPr marL="0" indent="0">
                        <a:buFont typeface="Wingdings" pitchFamily="2" charset="2"/>
                        <a:buNone/>
                      </a:pPr>
                      <a:endParaRPr lang="en-US" sz="1700" b="1" baseline="0" dirty="0"/>
                    </a:p>
                    <a:p>
                      <a:pPr marL="0" indent="0">
                        <a:buFont typeface="Wingdings" pitchFamily="2" charset="2"/>
                        <a:buNone/>
                      </a:pPr>
                      <a:r>
                        <a:rPr lang="en-US" sz="1700" b="1" baseline="0" dirty="0"/>
                        <a:t>Increased reimbursement and shared savings</a:t>
                      </a:r>
                    </a:p>
                    <a:p>
                      <a:pPr marL="0" indent="0">
                        <a:buFont typeface="Wingdings" pitchFamily="2" charset="2"/>
                        <a:buNone/>
                      </a:pPr>
                      <a:endParaRPr lang="en-US" baseline="0" dirty="0"/>
                    </a:p>
                    <a:p>
                      <a:pPr marL="0" indent="0">
                        <a:buFont typeface="Wingdings" pitchFamily="2" charset="2"/>
                        <a:buNone/>
                      </a:pPr>
                      <a:endParaRPr lang="en-US" baseline="0" dirty="0"/>
                    </a:p>
                    <a:p>
                      <a:pPr marL="0" indent="0">
                        <a:buFont typeface="Wingdings" pitchFamily="2" charset="2"/>
                        <a:buNone/>
                      </a:pPr>
                      <a:endParaRPr lang="en-US" baseline="0" dirty="0"/>
                    </a:p>
                    <a:p>
                      <a:pPr marL="0" indent="0">
                        <a:buFont typeface="Wingdings" pitchFamily="2" charset="2"/>
                        <a:buNone/>
                      </a:pPr>
                      <a:endParaRPr lang="en-US" sz="1200" baseline="0" dirty="0"/>
                    </a:p>
                    <a:p>
                      <a:pPr marL="0" indent="0" algn="ctr">
                        <a:buFont typeface="Wingdings" pitchFamily="2" charset="2"/>
                        <a:buNone/>
                      </a:pPr>
                      <a:r>
                        <a:rPr lang="en-US" sz="2800" b="1" baseline="0" dirty="0">
                          <a:solidFill>
                            <a:srgbClr val="009900"/>
                          </a:solidFill>
                        </a:rPr>
                        <a:t>Overall Cost Savings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441036" y="870527"/>
            <a:ext cx="81534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i="1" dirty="0">
                <a:ln>
                  <a:solidFill>
                    <a:schemeClr val="tx1"/>
                  </a:solidFill>
                </a:ln>
                <a:effectLst>
                  <a:outerShdw blurRad="38100" dist="38100" dir="2700000" algn="tl">
                    <a:srgbClr val="000000">
                      <a:alpha val="43137"/>
                    </a:srgbClr>
                  </a:outerShdw>
                </a:effectLst>
              </a:rPr>
              <a:t>Potential impact</a:t>
            </a:r>
            <a:r>
              <a:rPr lang="en-US" sz="3200" b="1" dirty="0">
                <a:ln>
                  <a:solidFill>
                    <a:schemeClr val="tx1"/>
                  </a:solidFill>
                </a:ln>
                <a:effectLst>
                  <a:outerShdw blurRad="38100" dist="38100" dir="2700000" algn="tl">
                    <a:srgbClr val="000000">
                      <a:alpha val="43137"/>
                    </a:srgbClr>
                  </a:outerShdw>
                </a:effectLst>
              </a:rPr>
              <a:t> </a:t>
            </a:r>
            <a:r>
              <a:rPr lang="en-US" sz="3200" b="1" i="1" dirty="0">
                <a:ln>
                  <a:solidFill>
                    <a:schemeClr val="tx1"/>
                  </a:solidFill>
                </a:ln>
                <a:effectLst>
                  <a:outerShdw blurRad="38100" dist="38100" dir="2700000" algn="tl">
                    <a:srgbClr val="000000">
                      <a:alpha val="43137"/>
                    </a:srgbClr>
                  </a:outerShdw>
                </a:effectLst>
              </a:rPr>
              <a:t>of</a:t>
            </a:r>
            <a:r>
              <a:rPr lang="en-US" sz="3200" b="1" dirty="0">
                <a:ln>
                  <a:solidFill>
                    <a:schemeClr val="tx1"/>
                  </a:solidFill>
                </a:ln>
                <a:effectLst>
                  <a:outerShdw blurRad="38100" dist="38100" dir="2700000" algn="tl">
                    <a:srgbClr val="000000">
                      <a:alpha val="43137"/>
                    </a:srgbClr>
                  </a:outerShdw>
                </a:effectLst>
              </a:rPr>
              <a:t> </a:t>
            </a:r>
            <a:r>
              <a:rPr lang="en-US" sz="3200" b="1" dirty="0">
                <a:ln>
                  <a:solidFill>
                    <a:schemeClr val="tx1"/>
                  </a:solidFill>
                </a:ln>
                <a:solidFill>
                  <a:srgbClr val="0066FF"/>
                </a:solidFill>
                <a:effectLst>
                  <a:outerShdw blurRad="38100" dist="38100" dir="2700000" algn="tl">
                    <a:srgbClr val="000000">
                      <a:alpha val="43137"/>
                    </a:srgbClr>
                  </a:outerShdw>
                </a:effectLst>
              </a:rPr>
              <a:t>ERP </a:t>
            </a:r>
            <a:r>
              <a:rPr lang="en-US" sz="3200" b="1" i="1" dirty="0">
                <a:ln>
                  <a:solidFill>
                    <a:schemeClr val="tx1"/>
                  </a:solidFill>
                </a:ln>
                <a:solidFill>
                  <a:schemeClr val="tx1"/>
                </a:solidFill>
                <a:effectLst>
                  <a:outerShdw blurRad="38100" dist="38100" dir="2700000" algn="tl">
                    <a:srgbClr val="000000">
                      <a:alpha val="43137"/>
                    </a:srgbClr>
                  </a:outerShdw>
                </a:effectLst>
              </a:rPr>
              <a:t>on</a:t>
            </a:r>
            <a:r>
              <a:rPr lang="en-US" sz="3200" b="1" i="1" dirty="0">
                <a:ln>
                  <a:solidFill>
                    <a:schemeClr val="tx1"/>
                  </a:solidFill>
                </a:ln>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5449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Essentials for Success</a:t>
            </a:r>
          </a:p>
        </p:txBody>
      </p:sp>
      <p:pic>
        <p:nvPicPr>
          <p:cNvPr id="2050" name="Picture 2" descr="Plant, Isolated, Human, Strawberry, 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3000"/>
            <a:ext cx="2690087" cy="1752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TextBox 3"/>
          <p:cNvSpPr txBox="1"/>
          <p:nvPr/>
        </p:nvSpPr>
        <p:spPr>
          <a:xfrm>
            <a:off x="5334000" y="4114800"/>
            <a:ext cx="3452087" cy="1569660"/>
          </a:xfrm>
          <a:prstGeom prst="rect">
            <a:avLst/>
          </a:prstGeom>
          <a:noFill/>
        </p:spPr>
        <p:txBody>
          <a:bodyPr wrap="square" rtlCol="0">
            <a:spAutoFit/>
          </a:bodyPr>
          <a:lstStyle/>
          <a:p>
            <a:r>
              <a:rPr lang="en-US" sz="3200" b="1" dirty="0">
                <a:ln>
                  <a:solidFill>
                    <a:srgbClr val="FFFF00"/>
                  </a:solidFill>
                </a:ln>
                <a:solidFill>
                  <a:srgbClr val="00B050"/>
                </a:solidFill>
              </a:rPr>
              <a:t>Cultivating </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ERP</a:t>
            </a:r>
            <a:r>
              <a:rPr lang="en-US" sz="3200" b="1" dirty="0">
                <a:ln>
                  <a:solidFill>
                    <a:srgbClr val="FFFF00"/>
                  </a:solidFill>
                </a:ln>
                <a:solidFill>
                  <a:srgbClr val="00B050"/>
                </a:solidFill>
              </a:rPr>
              <a:t> at YOUR HOSPITAL’S NAME HERE</a:t>
            </a:r>
          </a:p>
        </p:txBody>
      </p:sp>
      <p:sp>
        <p:nvSpPr>
          <p:cNvPr id="5" name="TextBox 4"/>
          <p:cNvSpPr txBox="1"/>
          <p:nvPr/>
        </p:nvSpPr>
        <p:spPr>
          <a:xfrm>
            <a:off x="304800" y="981075"/>
            <a:ext cx="4724400" cy="5355312"/>
          </a:xfrm>
          <a:prstGeom prst="rect">
            <a:avLst/>
          </a:prstGeom>
          <a:solidFill>
            <a:srgbClr val="CCFF99"/>
          </a:solidFill>
          <a:ln w="28575">
            <a:solidFill>
              <a:srgbClr val="0070C0"/>
            </a:solidFill>
          </a:ln>
        </p:spPr>
        <p:txBody>
          <a:bodyPr wrap="square" rtlCol="0">
            <a:spAutoFit/>
          </a:bodyPr>
          <a:lstStyle/>
          <a:p>
            <a:r>
              <a:rPr lang="en-US" b="1" dirty="0">
                <a:solidFill>
                  <a:srgbClr val="00B050"/>
                </a:solidFill>
              </a:rPr>
              <a:t>Multidisciplinary Teamwork</a:t>
            </a:r>
          </a:p>
          <a:p>
            <a:pPr marL="742950" lvl="1" indent="-285750">
              <a:buClr>
                <a:srgbClr val="0070C0"/>
              </a:buClr>
              <a:buFont typeface="Wingdings" pitchFamily="2" charset="2"/>
              <a:buChar char="v"/>
            </a:pPr>
            <a:r>
              <a:rPr lang="en-US" b="1" i="1" dirty="0">
                <a:solidFill>
                  <a:srgbClr val="00B050"/>
                </a:solidFill>
              </a:rPr>
              <a:t>Planning</a:t>
            </a:r>
          </a:p>
          <a:p>
            <a:pPr marL="742950" lvl="1" indent="-285750">
              <a:buClr>
                <a:srgbClr val="0070C0"/>
              </a:buClr>
              <a:buFont typeface="Wingdings" pitchFamily="2" charset="2"/>
              <a:buChar char="v"/>
            </a:pPr>
            <a:r>
              <a:rPr lang="en-US" b="1" i="1" dirty="0">
                <a:solidFill>
                  <a:srgbClr val="00B050"/>
                </a:solidFill>
              </a:rPr>
              <a:t>Implementation through every phase</a:t>
            </a:r>
          </a:p>
          <a:p>
            <a:pPr marL="742950" lvl="1" indent="-285750">
              <a:buClr>
                <a:srgbClr val="0070C0"/>
              </a:buClr>
              <a:buFont typeface="Wingdings" pitchFamily="2" charset="2"/>
              <a:buChar char="v"/>
            </a:pPr>
            <a:r>
              <a:rPr lang="en-US" b="1" i="1" dirty="0">
                <a:solidFill>
                  <a:srgbClr val="00B050"/>
                </a:solidFill>
              </a:rPr>
              <a:t>Education</a:t>
            </a:r>
          </a:p>
          <a:p>
            <a:endParaRPr lang="en-US" b="1" dirty="0">
              <a:solidFill>
                <a:srgbClr val="00B050"/>
              </a:solidFill>
            </a:endParaRPr>
          </a:p>
          <a:p>
            <a:r>
              <a:rPr lang="en-US" b="1" dirty="0">
                <a:solidFill>
                  <a:srgbClr val="00B050"/>
                </a:solidFill>
              </a:rPr>
              <a:t>Engagement</a:t>
            </a:r>
          </a:p>
          <a:p>
            <a:pPr marL="742950" lvl="1" indent="-285750">
              <a:buClr>
                <a:srgbClr val="0070C0"/>
              </a:buClr>
              <a:buFont typeface="Wingdings" pitchFamily="2" charset="2"/>
              <a:buChar char="v"/>
            </a:pPr>
            <a:r>
              <a:rPr lang="en-US" b="1" i="1" dirty="0">
                <a:solidFill>
                  <a:srgbClr val="00B050"/>
                </a:solidFill>
              </a:rPr>
              <a:t>Leadership</a:t>
            </a:r>
          </a:p>
          <a:p>
            <a:pPr marL="742950" lvl="1" indent="-285750">
              <a:buClr>
                <a:srgbClr val="0070C0"/>
              </a:buClr>
              <a:buFont typeface="Wingdings" pitchFamily="2" charset="2"/>
              <a:buChar char="v"/>
            </a:pPr>
            <a:r>
              <a:rPr lang="en-US" b="1" i="1" dirty="0">
                <a:solidFill>
                  <a:srgbClr val="00B050"/>
                </a:solidFill>
              </a:rPr>
              <a:t>Health care providers</a:t>
            </a:r>
          </a:p>
          <a:p>
            <a:endParaRPr lang="en-US" b="1" dirty="0">
              <a:solidFill>
                <a:srgbClr val="00B050"/>
              </a:solidFill>
            </a:endParaRPr>
          </a:p>
          <a:p>
            <a:r>
              <a:rPr lang="en-US" b="1" dirty="0">
                <a:solidFill>
                  <a:srgbClr val="00B050"/>
                </a:solidFill>
              </a:rPr>
              <a:t>Development of customized ERP protocols and order sets</a:t>
            </a:r>
          </a:p>
          <a:p>
            <a:pPr marL="742950" lvl="1" indent="-285750">
              <a:buClr>
                <a:srgbClr val="0070C0"/>
              </a:buClr>
              <a:buFont typeface="Wingdings" pitchFamily="2" charset="2"/>
              <a:buChar char="v"/>
            </a:pPr>
            <a:r>
              <a:rPr lang="en-US" b="1" i="1" dirty="0">
                <a:solidFill>
                  <a:srgbClr val="00B050"/>
                </a:solidFill>
              </a:rPr>
              <a:t>Pre-surgical</a:t>
            </a:r>
          </a:p>
          <a:p>
            <a:pPr marL="742950" lvl="1" indent="-285750">
              <a:buClr>
                <a:srgbClr val="0070C0"/>
              </a:buClr>
              <a:buFont typeface="Wingdings" pitchFamily="2" charset="2"/>
              <a:buChar char="v"/>
            </a:pPr>
            <a:r>
              <a:rPr lang="en-US" b="1" i="1" dirty="0">
                <a:solidFill>
                  <a:srgbClr val="00B050"/>
                </a:solidFill>
              </a:rPr>
              <a:t>Intraoperative</a:t>
            </a:r>
          </a:p>
          <a:p>
            <a:pPr marL="742950" lvl="1" indent="-285750">
              <a:buClr>
                <a:srgbClr val="0070C0"/>
              </a:buClr>
              <a:buFont typeface="Wingdings" pitchFamily="2" charset="2"/>
              <a:buChar char="v"/>
            </a:pPr>
            <a:r>
              <a:rPr lang="en-US" b="1" i="1" dirty="0">
                <a:solidFill>
                  <a:srgbClr val="00B050"/>
                </a:solidFill>
              </a:rPr>
              <a:t>Post-surgical</a:t>
            </a:r>
          </a:p>
          <a:p>
            <a:endParaRPr lang="en-US" b="1" dirty="0">
              <a:solidFill>
                <a:srgbClr val="00B050"/>
              </a:solidFill>
            </a:endParaRPr>
          </a:p>
          <a:p>
            <a:r>
              <a:rPr lang="en-US" b="1" dirty="0">
                <a:solidFill>
                  <a:srgbClr val="00B050"/>
                </a:solidFill>
              </a:rPr>
              <a:t>Analysis</a:t>
            </a:r>
          </a:p>
          <a:p>
            <a:pPr marL="742950" lvl="1" indent="-285750">
              <a:buClr>
                <a:srgbClr val="0070C0"/>
              </a:buClr>
              <a:buFont typeface="Wingdings" pitchFamily="2" charset="2"/>
              <a:buChar char="v"/>
            </a:pPr>
            <a:r>
              <a:rPr lang="en-US" b="1" i="1" dirty="0">
                <a:solidFill>
                  <a:srgbClr val="00B050"/>
                </a:solidFill>
              </a:rPr>
              <a:t>ERP Compliance</a:t>
            </a:r>
          </a:p>
          <a:p>
            <a:pPr marL="742950" lvl="1" indent="-285750">
              <a:buClr>
                <a:srgbClr val="0070C0"/>
              </a:buClr>
              <a:buFont typeface="Wingdings" pitchFamily="2" charset="2"/>
              <a:buChar char="v"/>
            </a:pPr>
            <a:r>
              <a:rPr lang="en-US" b="1" i="1" dirty="0">
                <a:solidFill>
                  <a:srgbClr val="00B050"/>
                </a:solidFill>
              </a:rPr>
              <a:t>Outcomes</a:t>
            </a:r>
          </a:p>
          <a:p>
            <a:pPr marL="742950" lvl="1" indent="-285750">
              <a:buClr>
                <a:srgbClr val="0070C0"/>
              </a:buClr>
              <a:buFont typeface="Wingdings" pitchFamily="2" charset="2"/>
              <a:buChar char="v"/>
            </a:pPr>
            <a:r>
              <a:rPr lang="en-US" b="1" i="1" dirty="0">
                <a:solidFill>
                  <a:srgbClr val="00B050"/>
                </a:solidFill>
              </a:rPr>
              <a:t>Patient feedback</a:t>
            </a:r>
          </a:p>
        </p:txBody>
      </p:sp>
    </p:spTree>
    <p:extLst>
      <p:ext uri="{BB962C8B-B14F-4D97-AF65-F5344CB8AC3E}">
        <p14:creationId xmlns:p14="http://schemas.microsoft.com/office/powerpoint/2010/main" val="327178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114800" cy="3124200"/>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02180"/>
            <a:ext cx="3703955" cy="2781300"/>
          </a:xfrm>
          <a:prstGeom prst="rect">
            <a:avLst/>
          </a:prstGeom>
          <a:noFill/>
        </p:spPr>
      </p:pic>
      <p:sp>
        <p:nvSpPr>
          <p:cNvPr id="7" name="TextBox 6"/>
          <p:cNvSpPr txBox="1"/>
          <p:nvPr/>
        </p:nvSpPr>
        <p:spPr>
          <a:xfrm>
            <a:off x="934758" y="1103293"/>
            <a:ext cx="2854884" cy="954107"/>
          </a:xfrm>
          <a:prstGeom prst="rect">
            <a:avLst/>
          </a:prstGeom>
          <a:noFill/>
        </p:spPr>
        <p:txBody>
          <a:bodyPr wrap="none" rtlCol="0">
            <a:spAutoFit/>
          </a:bodyPr>
          <a:lstStyle/>
          <a:p>
            <a:pPr algn="ctr"/>
            <a:r>
              <a:rPr lang="en-US" sz="2800" b="1" dirty="0"/>
              <a:t>Core Membership</a:t>
            </a:r>
          </a:p>
          <a:p>
            <a:pPr algn="ctr"/>
            <a:r>
              <a:rPr lang="en-US" sz="2800" b="1" dirty="0"/>
              <a:t>(LEADERSHIP)</a:t>
            </a:r>
          </a:p>
        </p:txBody>
      </p:sp>
      <p:sp>
        <p:nvSpPr>
          <p:cNvPr id="8" name="TextBox 7"/>
          <p:cNvSpPr txBox="1"/>
          <p:nvPr/>
        </p:nvSpPr>
        <p:spPr>
          <a:xfrm>
            <a:off x="4376383" y="1109305"/>
            <a:ext cx="3873626" cy="954107"/>
          </a:xfrm>
          <a:prstGeom prst="rect">
            <a:avLst/>
          </a:prstGeom>
          <a:noFill/>
        </p:spPr>
        <p:txBody>
          <a:bodyPr wrap="none" rtlCol="0">
            <a:spAutoFit/>
          </a:bodyPr>
          <a:lstStyle/>
          <a:p>
            <a:pPr algn="ctr"/>
            <a:r>
              <a:rPr lang="en-US" sz="2800" b="1" dirty="0"/>
              <a:t>Integral Members</a:t>
            </a:r>
          </a:p>
          <a:p>
            <a:pPr algn="ctr"/>
            <a:r>
              <a:rPr lang="en-US" sz="2800" b="1" dirty="0"/>
              <a:t>(MANAGERS AND STAFF)</a:t>
            </a:r>
          </a:p>
        </p:txBody>
      </p:sp>
      <p:sp>
        <p:nvSpPr>
          <p:cNvPr id="9" name="Oval 8"/>
          <p:cNvSpPr/>
          <p:nvPr/>
        </p:nvSpPr>
        <p:spPr>
          <a:xfrm>
            <a:off x="2286000" y="4114800"/>
            <a:ext cx="17526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275096" y="2895600"/>
            <a:ext cx="1752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275096" y="3733800"/>
            <a:ext cx="1752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a:xfrm>
            <a:off x="838200" y="0"/>
            <a:ext cx="8229600" cy="686972"/>
          </a:xfrm>
        </p:spPr>
        <p:txBody>
          <a:bodyPr>
            <a:normAutofit/>
          </a:bodyPr>
          <a:lstStyle/>
          <a:p>
            <a:r>
              <a:rPr lang="en-US" sz="2800" dirty="0"/>
              <a:t>ERP Key Players and the Role of Nursing</a:t>
            </a:r>
          </a:p>
        </p:txBody>
      </p:sp>
      <p:pic>
        <p:nvPicPr>
          <p:cNvPr id="13" name="Picture 2" descr="C:\Users\lburgund\AppData\Local\Microsoft\Windows\Temporary Internet Files\Content.Outlook\AP2293NG\Enhanced Recovery Program#5-0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35" t="25636" r="12913" b="26476"/>
          <a:stretch/>
        </p:blipFill>
        <p:spPr bwMode="auto">
          <a:xfrm>
            <a:off x="3581400" y="4876800"/>
            <a:ext cx="2125333" cy="13657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lburgund\AppData\Local\Temp\stethoscop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7742" y="220218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1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burgund\AppData\Local\Microsoft\Windows\Temporary Internet Files\Content.Outlook\AP2293NG\Enhanced Recovery Program#5-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35" t="25636" r="12913" b="26476"/>
          <a:stretch/>
        </p:blipFill>
        <p:spPr bwMode="auto">
          <a:xfrm>
            <a:off x="7498323" y="1008965"/>
            <a:ext cx="518647" cy="33328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idx="4294967295"/>
          </p:nvPr>
        </p:nvSpPr>
        <p:spPr>
          <a:xfrm>
            <a:off x="914400" y="0"/>
            <a:ext cx="8229600" cy="685800"/>
          </a:xfrm>
        </p:spPr>
        <p:txBody>
          <a:bodyPr>
            <a:normAutofit/>
          </a:bodyPr>
          <a:lstStyle/>
          <a:p>
            <a:r>
              <a:rPr lang="en-US" sz="2800" dirty="0"/>
              <a:t>Impact of Nursing on ERP</a:t>
            </a:r>
          </a:p>
        </p:txBody>
      </p:sp>
      <p:grpSp>
        <p:nvGrpSpPr>
          <p:cNvPr id="16" name="Group 15"/>
          <p:cNvGrpSpPr/>
          <p:nvPr/>
        </p:nvGrpSpPr>
        <p:grpSpPr>
          <a:xfrm>
            <a:off x="283774" y="1924011"/>
            <a:ext cx="1828799" cy="2568893"/>
            <a:chOff x="4757255" y="1661160"/>
            <a:chExt cx="2579284" cy="4511040"/>
          </a:xfrm>
        </p:grpSpPr>
        <p:sp>
          <p:nvSpPr>
            <p:cNvPr id="17" name="Explosion 1 16"/>
            <p:cNvSpPr/>
            <p:nvPr/>
          </p:nvSpPr>
          <p:spPr>
            <a:xfrm>
              <a:off x="4953000" y="5029200"/>
              <a:ext cx="1851660" cy="533400"/>
            </a:xfrm>
            <a:prstGeom prst="irregularSeal1">
              <a:avLst/>
            </a:prstGeom>
            <a:solidFill>
              <a:srgbClr val="E5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18" name="Group 17"/>
            <p:cNvGrpSpPr/>
            <p:nvPr/>
          </p:nvGrpSpPr>
          <p:grpSpPr>
            <a:xfrm>
              <a:off x="4757255" y="1661160"/>
              <a:ext cx="1948345" cy="3984704"/>
              <a:chOff x="4757255" y="1661160"/>
              <a:chExt cx="1948345" cy="3984704"/>
            </a:xfrm>
          </p:grpSpPr>
          <p:sp>
            <p:nvSpPr>
              <p:cNvPr id="26" name="Oval 25"/>
              <p:cNvSpPr/>
              <p:nvPr/>
            </p:nvSpPr>
            <p:spPr>
              <a:xfrm>
                <a:off x="5463540" y="2567939"/>
                <a:ext cx="914400" cy="914401"/>
              </a:xfrm>
              <a:prstGeom prst="ellipse">
                <a:avLst/>
              </a:prstGeom>
              <a:solidFill>
                <a:srgbClr val="00B0F0"/>
              </a:solidFill>
              <a:ln w="3175">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baseline="30000" dirty="0">
                    <a:ln>
                      <a:solidFill>
                        <a:schemeClr val="tx1"/>
                      </a:solidFill>
                    </a:ln>
                    <a:solidFill>
                      <a:schemeClr val="tx1"/>
                    </a:solidFill>
                    <a:latin typeface="Arial"/>
                    <a:cs typeface="Arial"/>
                  </a:rPr>
                  <a:t>235</a:t>
                </a:r>
                <a:r>
                  <a:rPr lang="en-US" sz="1400" b="1" dirty="0">
                    <a:ln>
                      <a:solidFill>
                        <a:schemeClr val="tx1"/>
                      </a:solidFill>
                    </a:ln>
                    <a:solidFill>
                      <a:schemeClr val="tx1"/>
                    </a:solidFill>
                    <a:latin typeface="Arial" pitchFamily="34" charset="0"/>
                    <a:cs typeface="Arial" pitchFamily="34" charset="0"/>
                  </a:rPr>
                  <a:t>U</a:t>
                </a:r>
              </a:p>
            </p:txBody>
          </p:sp>
          <p:sp>
            <p:nvSpPr>
              <p:cNvPr id="27" name="Oval 26"/>
              <p:cNvSpPr/>
              <p:nvPr/>
            </p:nvSpPr>
            <p:spPr>
              <a:xfrm>
                <a:off x="5844540" y="234696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8" name="Rectangle 27"/>
              <p:cNvSpPr/>
              <p:nvPr/>
            </p:nvSpPr>
            <p:spPr>
              <a:xfrm>
                <a:off x="5882640" y="224028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9" name="Rectangle 28"/>
              <p:cNvSpPr/>
              <p:nvPr/>
            </p:nvSpPr>
            <p:spPr>
              <a:xfrm>
                <a:off x="5882640" y="214122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0" name="Rectangle 29"/>
              <p:cNvSpPr/>
              <p:nvPr/>
            </p:nvSpPr>
            <p:spPr>
              <a:xfrm>
                <a:off x="5882640" y="203454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1" name="Rectangle 30"/>
              <p:cNvSpPr/>
              <p:nvPr/>
            </p:nvSpPr>
            <p:spPr>
              <a:xfrm>
                <a:off x="5882640" y="192786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2" name="Rectangle 31"/>
              <p:cNvSpPr/>
              <p:nvPr/>
            </p:nvSpPr>
            <p:spPr>
              <a:xfrm>
                <a:off x="5882640" y="166116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3" name="Rectangle 32"/>
              <p:cNvSpPr/>
              <p:nvPr/>
            </p:nvSpPr>
            <p:spPr>
              <a:xfrm>
                <a:off x="5882640" y="181356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4" name="Down Arrow 33"/>
              <p:cNvSpPr/>
              <p:nvPr/>
            </p:nvSpPr>
            <p:spPr>
              <a:xfrm>
                <a:off x="5678424" y="3558540"/>
                <a:ext cx="484632" cy="2286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5" name="Down Arrow 34"/>
              <p:cNvSpPr/>
              <p:nvPr/>
            </p:nvSpPr>
            <p:spPr>
              <a:xfrm>
                <a:off x="5678424" y="4838700"/>
                <a:ext cx="484632" cy="2286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6" name="Explosion 2 35"/>
              <p:cNvSpPr/>
              <p:nvPr/>
            </p:nvSpPr>
            <p:spPr>
              <a:xfrm>
                <a:off x="5196840" y="3703320"/>
                <a:ext cx="1508760" cy="1211580"/>
              </a:xfrm>
              <a:prstGeom prst="irregularSeal2">
                <a:avLst/>
              </a:prstGeom>
              <a:solidFill>
                <a:schemeClr val="accent4">
                  <a:lumMod val="60000"/>
                  <a:lumOff val="40000"/>
                </a:schemeClr>
              </a:solidFill>
              <a:ln w="3175">
                <a:solidFill>
                  <a:schemeClr val="tx1"/>
                </a:solidFill>
              </a:ln>
              <a:effectLst>
                <a:glow rad="101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baseline="30000" dirty="0">
                    <a:ln>
                      <a:solidFill>
                        <a:schemeClr val="tx1"/>
                      </a:solidFill>
                    </a:ln>
                    <a:solidFill>
                      <a:schemeClr val="tx1"/>
                    </a:solidFill>
                    <a:latin typeface="Arial"/>
                    <a:cs typeface="Arial"/>
                  </a:rPr>
                  <a:t>236</a:t>
                </a:r>
                <a:r>
                  <a:rPr lang="en-US" sz="1400" b="1" dirty="0">
                    <a:ln>
                      <a:solidFill>
                        <a:schemeClr val="tx1"/>
                      </a:solidFill>
                    </a:ln>
                    <a:solidFill>
                      <a:schemeClr val="tx1"/>
                    </a:solidFill>
                    <a:latin typeface="Arial" pitchFamily="34" charset="0"/>
                    <a:cs typeface="Arial" pitchFamily="34" charset="0"/>
                  </a:rPr>
                  <a:t>U</a:t>
                </a:r>
              </a:p>
            </p:txBody>
          </p:sp>
          <p:sp>
            <p:nvSpPr>
              <p:cNvPr id="37" name="8-Point Star 36"/>
              <p:cNvSpPr/>
              <p:nvPr/>
            </p:nvSpPr>
            <p:spPr>
              <a:xfrm>
                <a:off x="5291312" y="5105400"/>
                <a:ext cx="553228" cy="373380"/>
              </a:xfrm>
              <a:prstGeom prst="star8">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8" name="10-Point Star 37"/>
              <p:cNvSpPr/>
              <p:nvPr/>
            </p:nvSpPr>
            <p:spPr>
              <a:xfrm>
                <a:off x="6088380" y="4914900"/>
                <a:ext cx="556260" cy="457200"/>
              </a:xfrm>
              <a:prstGeom prst="star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9" name="TextBox 38"/>
              <p:cNvSpPr txBox="1"/>
              <p:nvPr/>
            </p:nvSpPr>
            <p:spPr>
              <a:xfrm>
                <a:off x="4757255" y="5105400"/>
                <a:ext cx="665136" cy="540464"/>
              </a:xfrm>
              <a:prstGeom prst="rect">
                <a:avLst/>
              </a:prstGeom>
              <a:noFill/>
            </p:spPr>
            <p:txBody>
              <a:bodyPr wrap="none" rtlCol="0">
                <a:spAutoFit/>
              </a:bodyPr>
              <a:lstStyle/>
              <a:p>
                <a:r>
                  <a:rPr lang="en-US" sz="1000" b="1" baseline="30000" dirty="0">
                    <a:ln>
                      <a:solidFill>
                        <a:schemeClr val="tx1"/>
                      </a:solidFill>
                    </a:ln>
                    <a:latin typeface="Calibri"/>
                    <a:cs typeface="Calibri"/>
                  </a:rPr>
                  <a:t>92</a:t>
                </a:r>
                <a:r>
                  <a:rPr lang="en-US" sz="1400" b="1" dirty="0">
                    <a:ln>
                      <a:solidFill>
                        <a:schemeClr val="tx1"/>
                      </a:solidFill>
                    </a:ln>
                    <a:latin typeface="Arial" pitchFamily="34" charset="0"/>
                    <a:cs typeface="Arial" pitchFamily="34" charset="0"/>
                  </a:rPr>
                  <a:t>Kr</a:t>
                </a:r>
              </a:p>
            </p:txBody>
          </p:sp>
        </p:grpSp>
        <p:sp>
          <p:nvSpPr>
            <p:cNvPr id="19" name="TextBox 18"/>
            <p:cNvSpPr txBox="1"/>
            <p:nvPr/>
          </p:nvSpPr>
          <p:spPr>
            <a:xfrm>
              <a:off x="6553200" y="4974222"/>
              <a:ext cx="783339" cy="540464"/>
            </a:xfrm>
            <a:prstGeom prst="rect">
              <a:avLst/>
            </a:prstGeom>
            <a:noFill/>
          </p:spPr>
          <p:txBody>
            <a:bodyPr wrap="square" rtlCol="0">
              <a:spAutoFit/>
            </a:bodyPr>
            <a:lstStyle/>
            <a:p>
              <a:r>
                <a:rPr lang="en-US" sz="1000" b="1" baseline="40000" dirty="0">
                  <a:ln>
                    <a:solidFill>
                      <a:schemeClr val="tx1"/>
                    </a:solidFill>
                  </a:ln>
                  <a:latin typeface="Arial" pitchFamily="34" charset="0"/>
                  <a:cs typeface="Arial" pitchFamily="34" charset="0"/>
                </a:rPr>
                <a:t>141</a:t>
              </a:r>
              <a:r>
                <a:rPr lang="en-US" sz="1400" b="1" dirty="0">
                  <a:ln>
                    <a:solidFill>
                      <a:schemeClr val="tx1"/>
                    </a:solidFill>
                  </a:ln>
                  <a:latin typeface="Arial" pitchFamily="34" charset="0"/>
                  <a:cs typeface="Arial" pitchFamily="34" charset="0"/>
                </a:rPr>
                <a:t>Ba</a:t>
              </a:r>
            </a:p>
          </p:txBody>
        </p:sp>
        <p:sp>
          <p:nvSpPr>
            <p:cNvPr id="20" name="Oval 19"/>
            <p:cNvSpPr/>
            <p:nvPr/>
          </p:nvSpPr>
          <p:spPr>
            <a:xfrm>
              <a:off x="5244071" y="589026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1" name="Oval 20"/>
            <p:cNvSpPr/>
            <p:nvPr/>
          </p:nvSpPr>
          <p:spPr>
            <a:xfrm>
              <a:off x="6088380" y="601980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2" name="Oval 21"/>
            <p:cNvSpPr/>
            <p:nvPr/>
          </p:nvSpPr>
          <p:spPr>
            <a:xfrm>
              <a:off x="6629400" y="571500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cxnSp>
          <p:nvCxnSpPr>
            <p:cNvPr id="23" name="Straight Arrow Connector 22"/>
            <p:cNvCxnSpPr/>
            <p:nvPr/>
          </p:nvCxnSpPr>
          <p:spPr>
            <a:xfrm flipH="1">
              <a:off x="5396471" y="5372100"/>
              <a:ext cx="448069" cy="4953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58840" y="5423538"/>
              <a:ext cx="151858" cy="5200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23610" y="5312777"/>
              <a:ext cx="529590" cy="4022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48" name="Group 2047"/>
          <p:cNvGrpSpPr/>
          <p:nvPr/>
        </p:nvGrpSpPr>
        <p:grpSpPr>
          <a:xfrm>
            <a:off x="2493645" y="2123143"/>
            <a:ext cx="1565910" cy="2087703"/>
            <a:chOff x="2438400" y="1285220"/>
            <a:chExt cx="1565910" cy="2087703"/>
          </a:xfrm>
        </p:grpSpPr>
        <p:pic>
          <p:nvPicPr>
            <p:cNvPr id="44" name="Picture 3" descr="C:\Users\lburgund\AppData\Local\Temp\doctor.png"/>
            <p:cNvPicPr>
              <a:picLocks noChangeAspect="1" noChangeArrowheads="1"/>
            </p:cNvPicPr>
            <p:nvPr/>
          </p:nvPicPr>
          <p:blipFill rotWithShape="1">
            <a:blip r:embed="rId4">
              <a:extLst>
                <a:ext uri="{28A0092B-C50C-407E-A947-70E740481C1C}">
                  <a14:useLocalDpi xmlns:a14="http://schemas.microsoft.com/office/drawing/2010/main" val="0"/>
                </a:ext>
              </a:extLst>
            </a:blip>
            <a:srcRect l="8125" r="11250"/>
            <a:stretch/>
          </p:blipFill>
          <p:spPr bwMode="auto">
            <a:xfrm>
              <a:off x="3021330" y="1285220"/>
              <a:ext cx="98298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lburgund\AppData\Local\Temp\doctor_assistant.png"/>
            <p:cNvPicPr>
              <a:picLocks noChangeAspect="1" noChangeArrowheads="1"/>
            </p:cNvPicPr>
            <p:nvPr/>
          </p:nvPicPr>
          <p:blipFill rotWithShape="1">
            <a:blip r:embed="rId5">
              <a:extLst>
                <a:ext uri="{28A0092B-C50C-407E-A947-70E740481C1C}">
                  <a14:useLocalDpi xmlns:a14="http://schemas.microsoft.com/office/drawing/2010/main" val="0"/>
                </a:ext>
              </a:extLst>
            </a:blip>
            <a:srcRect l="10001" r="11874"/>
            <a:stretch/>
          </p:blipFill>
          <p:spPr bwMode="auto">
            <a:xfrm>
              <a:off x="2438400" y="1865168"/>
              <a:ext cx="9525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lburgund\AppData\Local\Temp\nurse.png"/>
            <p:cNvPicPr>
              <a:picLocks noChangeAspect="1" noChangeArrowheads="1"/>
            </p:cNvPicPr>
            <p:nvPr/>
          </p:nvPicPr>
          <p:blipFill rotWithShape="1">
            <a:blip r:embed="rId6">
              <a:extLst>
                <a:ext uri="{28A0092B-C50C-407E-A947-70E740481C1C}">
                  <a14:useLocalDpi xmlns:a14="http://schemas.microsoft.com/office/drawing/2010/main" val="0"/>
                </a:ext>
              </a:extLst>
            </a:blip>
            <a:srcRect l="14375" r="15000"/>
            <a:stretch/>
          </p:blipFill>
          <p:spPr bwMode="auto">
            <a:xfrm>
              <a:off x="3028950" y="2153723"/>
              <a:ext cx="86106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2049" name="Equal 2048"/>
          <p:cNvSpPr/>
          <p:nvPr/>
        </p:nvSpPr>
        <p:spPr>
          <a:xfrm>
            <a:off x="1824903" y="2894456"/>
            <a:ext cx="533400" cy="45720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52" name="TextBox 2051"/>
          <p:cNvSpPr txBox="1"/>
          <p:nvPr/>
        </p:nvSpPr>
        <p:spPr>
          <a:xfrm>
            <a:off x="1514239" y="685800"/>
            <a:ext cx="6553200" cy="646331"/>
          </a:xfrm>
          <a:prstGeom prst="rect">
            <a:avLst/>
          </a:prstGeom>
          <a:noFill/>
          <a:ln>
            <a:noFill/>
          </a:ln>
        </p:spPr>
        <p:txBody>
          <a:bodyPr wrap="square" rtlCol="0">
            <a:spAutoFit/>
          </a:bodyPr>
          <a:lstStyle/>
          <a:p>
            <a:r>
              <a:rPr lang="en-US" b="1" dirty="0"/>
              <a:t>Nurses represent the “critical mass” required to sustain a powerful and effective Enhanced Recovery Program</a:t>
            </a:r>
          </a:p>
        </p:txBody>
      </p:sp>
      <p:graphicFrame>
        <p:nvGraphicFramePr>
          <p:cNvPr id="2054" name="Diagram 2053"/>
          <p:cNvGraphicFramePr/>
          <p:nvPr>
            <p:extLst>
              <p:ext uri="{D42A27DB-BD31-4B8C-83A1-F6EECF244321}">
                <p14:modId xmlns:p14="http://schemas.microsoft.com/office/powerpoint/2010/main" val="3583348814"/>
              </p:ext>
            </p:extLst>
          </p:nvPr>
        </p:nvGraphicFramePr>
        <p:xfrm>
          <a:off x="3736950" y="1097392"/>
          <a:ext cx="4964811" cy="3442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55" name="TextBox 2054"/>
          <p:cNvSpPr txBox="1"/>
          <p:nvPr/>
        </p:nvSpPr>
        <p:spPr>
          <a:xfrm>
            <a:off x="5638800" y="2438151"/>
            <a:ext cx="1084912" cy="646331"/>
          </a:xfrm>
          <a:prstGeom prst="rect">
            <a:avLst/>
          </a:prstGeom>
          <a:noFill/>
        </p:spPr>
        <p:txBody>
          <a:bodyPr wrap="none" rtlCol="0">
            <a:spAutoFit/>
          </a:bodyPr>
          <a:lstStyle/>
          <a:p>
            <a:pPr algn="ctr"/>
            <a:r>
              <a:rPr lang="en-US" b="1" dirty="0"/>
              <a:t>NURSING</a:t>
            </a:r>
          </a:p>
          <a:p>
            <a:pPr algn="ctr"/>
            <a:r>
              <a:rPr lang="en-US" b="1" dirty="0"/>
              <a:t>PROCESS</a:t>
            </a:r>
          </a:p>
        </p:txBody>
      </p:sp>
      <p:sp>
        <p:nvSpPr>
          <p:cNvPr id="2056" name="Down Arrow 2055"/>
          <p:cNvSpPr/>
          <p:nvPr/>
        </p:nvSpPr>
        <p:spPr>
          <a:xfrm>
            <a:off x="5562600" y="4350638"/>
            <a:ext cx="76200" cy="39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Down Arrow 53"/>
          <p:cNvSpPr/>
          <p:nvPr/>
        </p:nvSpPr>
        <p:spPr>
          <a:xfrm>
            <a:off x="6143156" y="4514268"/>
            <a:ext cx="76200" cy="39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wn Arrow 54"/>
          <p:cNvSpPr/>
          <p:nvPr/>
        </p:nvSpPr>
        <p:spPr>
          <a:xfrm>
            <a:off x="6723712" y="4350638"/>
            <a:ext cx="76200" cy="39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9" name="Group 2058"/>
          <p:cNvGrpSpPr/>
          <p:nvPr/>
        </p:nvGrpSpPr>
        <p:grpSpPr>
          <a:xfrm>
            <a:off x="5069952" y="4903672"/>
            <a:ext cx="2997487" cy="1356592"/>
            <a:chOff x="2110029" y="4847082"/>
            <a:chExt cx="2997487" cy="1356592"/>
          </a:xfrm>
        </p:grpSpPr>
        <p:sp>
          <p:nvSpPr>
            <p:cNvPr id="2057" name="TextBox 2056"/>
            <p:cNvSpPr txBox="1"/>
            <p:nvPr/>
          </p:nvSpPr>
          <p:spPr>
            <a:xfrm>
              <a:off x="2110029" y="5126456"/>
              <a:ext cx="2997487" cy="1077218"/>
            </a:xfrm>
            <a:prstGeom prst="rect">
              <a:avLst/>
            </a:prstGeom>
            <a:noFill/>
          </p:spPr>
          <p:txBody>
            <a:bodyPr wrap="none" rtlCol="0">
              <a:spAutoFit/>
            </a:bodyPr>
            <a:lstStyle/>
            <a:p>
              <a:r>
                <a:rPr lang="en-US" sz="1600" dirty="0"/>
                <a:t>Shared Decision Making</a:t>
              </a:r>
            </a:p>
            <a:p>
              <a:r>
                <a:rPr lang="en-US" sz="1600" dirty="0"/>
                <a:t>Sustained Motivation</a:t>
              </a:r>
            </a:p>
            <a:p>
              <a:r>
                <a:rPr lang="en-US" sz="1600" dirty="0"/>
                <a:t>Better Compliance with Initiatives</a:t>
              </a:r>
            </a:p>
            <a:p>
              <a:r>
                <a:rPr lang="en-US" sz="1600" dirty="0"/>
                <a:t>Recovery Goals Met</a:t>
              </a:r>
            </a:p>
          </p:txBody>
        </p:sp>
        <p:sp>
          <p:nvSpPr>
            <p:cNvPr id="2058" name="TextBox 2057"/>
            <p:cNvSpPr txBox="1"/>
            <p:nvPr/>
          </p:nvSpPr>
          <p:spPr>
            <a:xfrm>
              <a:off x="2110029" y="4847082"/>
              <a:ext cx="1885966" cy="369332"/>
            </a:xfrm>
            <a:prstGeom prst="rect">
              <a:avLst/>
            </a:prstGeom>
            <a:noFill/>
          </p:spPr>
          <p:txBody>
            <a:bodyPr wrap="none" rtlCol="0">
              <a:spAutoFit/>
            </a:bodyPr>
            <a:lstStyle/>
            <a:p>
              <a:pPr algn="ctr"/>
              <a:r>
                <a:rPr lang="en-US" b="1" dirty="0"/>
                <a:t>PATIENT RESULTS:</a:t>
              </a:r>
            </a:p>
          </p:txBody>
        </p:sp>
      </p:grpSp>
    </p:spTree>
    <p:extLst>
      <p:ext uri="{BB962C8B-B14F-4D97-AF65-F5344CB8AC3E}">
        <p14:creationId xmlns:p14="http://schemas.microsoft.com/office/powerpoint/2010/main" val="395545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83296" y="152400"/>
            <a:ext cx="6801678" cy="523220"/>
          </a:xfrm>
          <a:prstGeom prst="rect">
            <a:avLst/>
          </a:prstGeom>
          <a:noFill/>
        </p:spPr>
        <p:txBody>
          <a:bodyPr wrap="square" rtlCol="0">
            <a:spAutoFit/>
          </a:bodyPr>
          <a:lstStyle/>
          <a:p>
            <a:pPr algn="r"/>
            <a:r>
              <a:rPr lang="en-US" sz="2800" b="1" dirty="0">
                <a:solidFill>
                  <a:schemeClr val="bg1"/>
                </a:solidFill>
                <a:latin typeface="Corbel" pitchFamily="34" charset="0"/>
              </a:rPr>
              <a:t>Enhanced Recovery Program Elements</a:t>
            </a:r>
          </a:p>
        </p:txBody>
      </p:sp>
      <p:grpSp>
        <p:nvGrpSpPr>
          <p:cNvPr id="3" name="Group 2"/>
          <p:cNvGrpSpPr/>
          <p:nvPr/>
        </p:nvGrpSpPr>
        <p:grpSpPr>
          <a:xfrm>
            <a:off x="0" y="925033"/>
            <a:ext cx="9143999" cy="5390708"/>
            <a:chOff x="0" y="925033"/>
            <a:chExt cx="9143999" cy="5390708"/>
          </a:xfrm>
        </p:grpSpPr>
        <p:sp>
          <p:nvSpPr>
            <p:cNvPr id="5" name="Rounded Rectangle 4"/>
            <p:cNvSpPr/>
            <p:nvPr/>
          </p:nvSpPr>
          <p:spPr>
            <a:xfrm>
              <a:off x="685965" y="995788"/>
              <a:ext cx="1227893" cy="1170145"/>
            </a:xfrm>
            <a:prstGeom prst="roundRect">
              <a:avLst>
                <a:gd name="adj" fmla="val 10000"/>
              </a:avLst>
            </a:prstGeom>
          </p:spPr>
          <p:style>
            <a:lnRef idx="0">
              <a:schemeClr val="lt1">
                <a:hueOff val="0"/>
                <a:satOff val="0"/>
                <a:lumOff val="0"/>
                <a:alphaOff val="0"/>
              </a:schemeClr>
            </a:lnRef>
            <a:fillRef idx="1">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0" y="1940593"/>
              <a:ext cx="2772519" cy="4375148"/>
            </a:xfrm>
            <a:custGeom>
              <a:avLst/>
              <a:gdLst>
                <a:gd name="connsiteX0" fmla="*/ 0 w 2687459"/>
                <a:gd name="connsiteY0" fmla="*/ 268746 h 4128152"/>
                <a:gd name="connsiteX1" fmla="*/ 268746 w 2687459"/>
                <a:gd name="connsiteY1" fmla="*/ 0 h 4128152"/>
                <a:gd name="connsiteX2" fmla="*/ 2418713 w 2687459"/>
                <a:gd name="connsiteY2" fmla="*/ 0 h 4128152"/>
                <a:gd name="connsiteX3" fmla="*/ 2687459 w 2687459"/>
                <a:gd name="connsiteY3" fmla="*/ 268746 h 4128152"/>
                <a:gd name="connsiteX4" fmla="*/ 2687459 w 2687459"/>
                <a:gd name="connsiteY4" fmla="*/ 3859406 h 4128152"/>
                <a:gd name="connsiteX5" fmla="*/ 2418713 w 2687459"/>
                <a:gd name="connsiteY5" fmla="*/ 4128152 h 4128152"/>
                <a:gd name="connsiteX6" fmla="*/ 268746 w 2687459"/>
                <a:gd name="connsiteY6" fmla="*/ 4128152 h 4128152"/>
                <a:gd name="connsiteX7" fmla="*/ 0 w 2687459"/>
                <a:gd name="connsiteY7" fmla="*/ 3859406 h 4128152"/>
                <a:gd name="connsiteX8" fmla="*/ 0 w 2687459"/>
                <a:gd name="connsiteY8" fmla="*/ 268746 h 412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59" h="4128152">
                  <a:moveTo>
                    <a:pt x="0" y="268746"/>
                  </a:moveTo>
                  <a:cubicBezTo>
                    <a:pt x="0" y="120322"/>
                    <a:pt x="120322" y="0"/>
                    <a:pt x="268746" y="0"/>
                  </a:cubicBezTo>
                  <a:lnTo>
                    <a:pt x="2418713" y="0"/>
                  </a:lnTo>
                  <a:cubicBezTo>
                    <a:pt x="2567137" y="0"/>
                    <a:pt x="2687459" y="120322"/>
                    <a:pt x="2687459" y="268746"/>
                  </a:cubicBezTo>
                  <a:lnTo>
                    <a:pt x="2687459" y="3859406"/>
                  </a:lnTo>
                  <a:cubicBezTo>
                    <a:pt x="2687459" y="4007830"/>
                    <a:pt x="2567137" y="4128152"/>
                    <a:pt x="2418713" y="4128152"/>
                  </a:cubicBezTo>
                  <a:lnTo>
                    <a:pt x="268746" y="4128152"/>
                  </a:lnTo>
                  <a:cubicBezTo>
                    <a:pt x="120322" y="4128152"/>
                    <a:pt x="0" y="4007830"/>
                    <a:pt x="0" y="3859406"/>
                  </a:cubicBezTo>
                  <a:lnTo>
                    <a:pt x="0" y="26874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2533" tIns="162533" rIns="162533" bIns="162533" numCol="1" spcCol="1270" anchor="ctr" anchorCtr="0">
              <a:noAutofit/>
            </a:bodyPr>
            <a:lstStyle/>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Preoperative Phase</a:t>
              </a:r>
              <a:endParaRPr lang="en-US" sz="1400" b="1" kern="1200" dirty="0">
                <a:solidFill>
                  <a:schemeClr val="bg1"/>
                </a:solidFill>
                <a:latin typeface="Corbel" pitchFamily="34" charset="0"/>
              </a:endParaRPr>
            </a:p>
            <a:p>
              <a:pPr lvl="0" algn="ctr" defTabSz="977900">
                <a:lnSpc>
                  <a:spcPct val="90000"/>
                </a:lnSpc>
                <a:spcBef>
                  <a:spcPct val="0"/>
                </a:spcBef>
                <a:spcAft>
                  <a:spcPct val="35000"/>
                </a:spcAft>
              </a:pPr>
              <a:r>
                <a:rPr lang="en-US" sz="1600" b="1" i="1" kern="1200" dirty="0">
                  <a:solidFill>
                    <a:schemeClr val="tx1"/>
                  </a:solidFill>
                  <a:latin typeface="Corbel" pitchFamily="34" charset="0"/>
                </a:rPr>
                <a:t>Presurgical counseling, education, conditioning, readiness and preparation</a:t>
              </a:r>
              <a:r>
                <a:rPr lang="en-US" sz="1600" b="1" kern="1200" dirty="0">
                  <a:solidFill>
                    <a:schemeClr val="tx1"/>
                  </a:solidFill>
                  <a:latin typeface="Corbel" pitchFamily="34" charset="0"/>
                </a:rPr>
                <a:t>.</a:t>
              </a:r>
            </a:p>
            <a:p>
              <a:pPr lvl="0" algn="l" defTabSz="977900">
                <a:lnSpc>
                  <a:spcPct val="90000"/>
                </a:lnSpc>
                <a:spcBef>
                  <a:spcPct val="0"/>
                </a:spcBef>
                <a:spcAft>
                  <a:spcPct val="35000"/>
                </a:spcAft>
              </a:pPr>
              <a:r>
                <a:rPr lang="en-US" sz="1400" b="1" kern="1200" dirty="0">
                  <a:latin typeface="Corbel" pitchFamily="34" charset="0"/>
                </a:rPr>
                <a:t>Explanation of hospitalization</a:t>
              </a:r>
            </a:p>
            <a:p>
              <a:pPr defTabSz="977900">
                <a:lnSpc>
                  <a:spcPct val="90000"/>
                </a:lnSpc>
                <a:spcBef>
                  <a:spcPct val="0"/>
                </a:spcBef>
                <a:spcAft>
                  <a:spcPct val="35000"/>
                </a:spcAft>
              </a:pPr>
              <a:r>
                <a:rPr lang="en-US" sz="1400" b="1" dirty="0">
                  <a:latin typeface="Corbel" pitchFamily="34" charset="0"/>
                </a:rPr>
                <a:t>Testing/ labs</a:t>
              </a:r>
            </a:p>
            <a:p>
              <a:pPr lvl="0" algn="l" defTabSz="977900">
                <a:lnSpc>
                  <a:spcPct val="90000"/>
                </a:lnSpc>
                <a:spcBef>
                  <a:spcPct val="0"/>
                </a:spcBef>
                <a:spcAft>
                  <a:spcPct val="35000"/>
                </a:spcAft>
              </a:pPr>
              <a:r>
                <a:rPr lang="en-US" sz="1400" b="1" kern="1200" dirty="0">
                  <a:latin typeface="Corbel" pitchFamily="34" charset="0"/>
                </a:rPr>
                <a:t>Nutritional assessment</a:t>
              </a:r>
            </a:p>
            <a:p>
              <a:pPr defTabSz="977900">
                <a:lnSpc>
                  <a:spcPct val="90000"/>
                </a:lnSpc>
                <a:spcBef>
                  <a:spcPct val="0"/>
                </a:spcBef>
                <a:spcAft>
                  <a:spcPct val="35000"/>
                </a:spcAft>
              </a:pPr>
              <a:r>
                <a:rPr lang="en-US" sz="1400" b="1" dirty="0">
                  <a:latin typeface="Corbel" pitchFamily="34" charset="0"/>
                </a:rPr>
                <a:t>PONV scoring</a:t>
              </a:r>
            </a:p>
            <a:p>
              <a:pPr defTabSz="977900">
                <a:lnSpc>
                  <a:spcPct val="90000"/>
                </a:lnSpc>
                <a:spcBef>
                  <a:spcPct val="0"/>
                </a:spcBef>
                <a:spcAft>
                  <a:spcPct val="35000"/>
                </a:spcAft>
              </a:pPr>
              <a:r>
                <a:rPr lang="en-US" sz="1400" b="1" dirty="0">
                  <a:latin typeface="Corbel" pitchFamily="34" charset="0"/>
                </a:rPr>
                <a:t>Exercise monitoring</a:t>
              </a:r>
            </a:p>
            <a:p>
              <a:pPr lvl="0" algn="l" defTabSz="977900">
                <a:lnSpc>
                  <a:spcPct val="90000"/>
                </a:lnSpc>
                <a:spcBef>
                  <a:spcPct val="0"/>
                </a:spcBef>
                <a:spcAft>
                  <a:spcPct val="35000"/>
                </a:spcAft>
              </a:pPr>
              <a:r>
                <a:rPr lang="en-US" sz="1400" b="1" kern="1200" dirty="0">
                  <a:latin typeface="Corbel" pitchFamily="34" charset="0"/>
                </a:rPr>
                <a:t>Mobilization targets</a:t>
              </a:r>
            </a:p>
            <a:p>
              <a:pPr lvl="0" algn="l" defTabSz="977900">
                <a:lnSpc>
                  <a:spcPct val="90000"/>
                </a:lnSpc>
                <a:spcBef>
                  <a:spcPct val="0"/>
                </a:spcBef>
                <a:spcAft>
                  <a:spcPct val="35000"/>
                </a:spcAft>
              </a:pPr>
              <a:r>
                <a:rPr lang="en-US" sz="1400" b="1" kern="1200" dirty="0">
                  <a:latin typeface="Corbel" pitchFamily="34" charset="0"/>
                </a:rPr>
                <a:t>Smoking cessation/’fast’</a:t>
              </a:r>
            </a:p>
            <a:p>
              <a:pPr lvl="0" algn="l" defTabSz="977900">
                <a:lnSpc>
                  <a:spcPct val="90000"/>
                </a:lnSpc>
                <a:spcBef>
                  <a:spcPct val="0"/>
                </a:spcBef>
                <a:spcAft>
                  <a:spcPct val="35000"/>
                </a:spcAft>
              </a:pPr>
              <a:r>
                <a:rPr lang="en-US" sz="1400" b="1" kern="1200" dirty="0">
                  <a:latin typeface="Corbel" pitchFamily="34" charset="0"/>
                </a:rPr>
                <a:t>Alcohol cessation</a:t>
              </a:r>
            </a:p>
            <a:p>
              <a:pPr lvl="0" algn="l" defTabSz="977900">
                <a:lnSpc>
                  <a:spcPct val="90000"/>
                </a:lnSpc>
                <a:spcBef>
                  <a:spcPct val="0"/>
                </a:spcBef>
                <a:spcAft>
                  <a:spcPct val="35000"/>
                </a:spcAft>
              </a:pPr>
              <a:r>
                <a:rPr lang="en-US" sz="1400" b="1" dirty="0">
                  <a:latin typeface="Corbel" pitchFamily="34" charset="0"/>
                </a:rPr>
                <a:t>F</a:t>
              </a:r>
              <a:r>
                <a:rPr lang="en-US" sz="1400" b="1" kern="1200" dirty="0">
                  <a:latin typeface="Corbel" pitchFamily="34" charset="0"/>
                </a:rPr>
                <a:t>luid management</a:t>
              </a:r>
            </a:p>
            <a:p>
              <a:pPr lvl="0" algn="l" defTabSz="977900">
                <a:lnSpc>
                  <a:spcPct val="90000"/>
                </a:lnSpc>
                <a:spcBef>
                  <a:spcPct val="0"/>
                </a:spcBef>
                <a:spcAft>
                  <a:spcPct val="35000"/>
                </a:spcAft>
              </a:pPr>
              <a:r>
                <a:rPr lang="en-US" sz="1400" b="1" dirty="0">
                  <a:latin typeface="Corbel" pitchFamily="34" charset="0"/>
                </a:rPr>
                <a:t>Pain management</a:t>
              </a:r>
              <a:endParaRPr lang="en-US" sz="1400" b="1" kern="1200" dirty="0">
                <a:latin typeface="Corbel" pitchFamily="34" charset="0"/>
              </a:endParaRPr>
            </a:p>
            <a:p>
              <a:pPr lvl="0" algn="ctr" defTabSz="977900">
                <a:lnSpc>
                  <a:spcPct val="90000"/>
                </a:lnSpc>
                <a:spcBef>
                  <a:spcPct val="0"/>
                </a:spcBef>
                <a:spcAft>
                  <a:spcPct val="35000"/>
                </a:spcAft>
              </a:pPr>
              <a:endParaRPr lang="en-US" sz="900" kern="1200" dirty="0"/>
            </a:p>
          </p:txBody>
        </p:sp>
        <p:sp>
          <p:nvSpPr>
            <p:cNvPr id="10" name="Freeform 9"/>
            <p:cNvSpPr/>
            <p:nvPr/>
          </p:nvSpPr>
          <p:spPr>
            <a:xfrm rot="21565592">
              <a:off x="2546268" y="1467530"/>
              <a:ext cx="632457" cy="195380"/>
            </a:xfrm>
            <a:custGeom>
              <a:avLst/>
              <a:gdLst>
                <a:gd name="connsiteX0" fmla="*/ 0 w 632457"/>
                <a:gd name="connsiteY0" fmla="*/ 39076 h 195380"/>
                <a:gd name="connsiteX1" fmla="*/ 534767 w 632457"/>
                <a:gd name="connsiteY1" fmla="*/ 39076 h 195380"/>
                <a:gd name="connsiteX2" fmla="*/ 534767 w 632457"/>
                <a:gd name="connsiteY2" fmla="*/ 0 h 195380"/>
                <a:gd name="connsiteX3" fmla="*/ 632457 w 632457"/>
                <a:gd name="connsiteY3" fmla="*/ 97690 h 195380"/>
                <a:gd name="connsiteX4" fmla="*/ 534767 w 632457"/>
                <a:gd name="connsiteY4" fmla="*/ 195380 h 195380"/>
                <a:gd name="connsiteX5" fmla="*/ 534767 w 632457"/>
                <a:gd name="connsiteY5" fmla="*/ 156304 h 195380"/>
                <a:gd name="connsiteX6" fmla="*/ 0 w 632457"/>
                <a:gd name="connsiteY6" fmla="*/ 156304 h 195380"/>
                <a:gd name="connsiteX7" fmla="*/ 0 w 632457"/>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457" h="195380">
                  <a:moveTo>
                    <a:pt x="0" y="39076"/>
                  </a:moveTo>
                  <a:lnTo>
                    <a:pt x="534767" y="39076"/>
                  </a:lnTo>
                  <a:lnTo>
                    <a:pt x="534767" y="0"/>
                  </a:lnTo>
                  <a:lnTo>
                    <a:pt x="632457" y="97690"/>
                  </a:lnTo>
                  <a:lnTo>
                    <a:pt x="534767" y="195380"/>
                  </a:lnTo>
                  <a:lnTo>
                    <a:pt x="534767" y="156304"/>
                  </a:lnTo>
                  <a:lnTo>
                    <a:pt x="0" y="156304"/>
                  </a:lnTo>
                  <a:lnTo>
                    <a:pt x="0" y="3907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2" name="Rounded Rectangle 11"/>
            <p:cNvSpPr/>
            <p:nvPr/>
          </p:nvSpPr>
          <p:spPr>
            <a:xfrm>
              <a:off x="3720789" y="925033"/>
              <a:ext cx="1404103" cy="1249139"/>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1962697"/>
                <a:satOff val="9881"/>
                <a:lumOff val="6361"/>
                <a:alphaOff val="0"/>
              </a:schemeClr>
            </a:fillRef>
            <a:effectRef idx="2">
              <a:scrgbClr r="0" g="0" b="0"/>
            </a:effectRef>
            <a:fontRef idx="minor">
              <a:schemeClr val="lt1">
                <a:hueOff val="0"/>
                <a:satOff val="0"/>
                <a:lumOff val="0"/>
                <a:alphaOff val="0"/>
              </a:schemeClr>
            </a:fontRef>
          </p:style>
        </p:sp>
        <p:sp>
          <p:nvSpPr>
            <p:cNvPr id="13" name="Freeform 12"/>
            <p:cNvSpPr/>
            <p:nvPr/>
          </p:nvSpPr>
          <p:spPr>
            <a:xfrm>
              <a:off x="3067688" y="1940593"/>
              <a:ext cx="2853562" cy="4375148"/>
            </a:xfrm>
            <a:custGeom>
              <a:avLst/>
              <a:gdLst>
                <a:gd name="connsiteX0" fmla="*/ 0 w 2853562"/>
                <a:gd name="connsiteY0" fmla="*/ 285356 h 4206601"/>
                <a:gd name="connsiteX1" fmla="*/ 285356 w 2853562"/>
                <a:gd name="connsiteY1" fmla="*/ 0 h 4206601"/>
                <a:gd name="connsiteX2" fmla="*/ 2568206 w 2853562"/>
                <a:gd name="connsiteY2" fmla="*/ 0 h 4206601"/>
                <a:gd name="connsiteX3" fmla="*/ 2853562 w 2853562"/>
                <a:gd name="connsiteY3" fmla="*/ 285356 h 4206601"/>
                <a:gd name="connsiteX4" fmla="*/ 2853562 w 2853562"/>
                <a:gd name="connsiteY4" fmla="*/ 3921245 h 4206601"/>
                <a:gd name="connsiteX5" fmla="*/ 2568206 w 2853562"/>
                <a:gd name="connsiteY5" fmla="*/ 4206601 h 4206601"/>
                <a:gd name="connsiteX6" fmla="*/ 285356 w 2853562"/>
                <a:gd name="connsiteY6" fmla="*/ 4206601 h 4206601"/>
                <a:gd name="connsiteX7" fmla="*/ 0 w 2853562"/>
                <a:gd name="connsiteY7" fmla="*/ 3921245 h 4206601"/>
                <a:gd name="connsiteX8" fmla="*/ 0 w 2853562"/>
                <a:gd name="connsiteY8" fmla="*/ 285356 h 420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562" h="4206601">
                  <a:moveTo>
                    <a:pt x="0" y="285356"/>
                  </a:moveTo>
                  <a:cubicBezTo>
                    <a:pt x="0" y="127758"/>
                    <a:pt x="127758" y="0"/>
                    <a:pt x="285356" y="0"/>
                  </a:cubicBezTo>
                  <a:lnTo>
                    <a:pt x="2568206" y="0"/>
                  </a:lnTo>
                  <a:cubicBezTo>
                    <a:pt x="2725804" y="0"/>
                    <a:pt x="2853562" y="127758"/>
                    <a:pt x="2853562" y="285356"/>
                  </a:cubicBezTo>
                  <a:lnTo>
                    <a:pt x="2853562" y="3921245"/>
                  </a:lnTo>
                  <a:cubicBezTo>
                    <a:pt x="2853562" y="4078843"/>
                    <a:pt x="2725804" y="4206601"/>
                    <a:pt x="2568206" y="4206601"/>
                  </a:cubicBezTo>
                  <a:lnTo>
                    <a:pt x="285356" y="4206601"/>
                  </a:lnTo>
                  <a:cubicBezTo>
                    <a:pt x="127758" y="4206601"/>
                    <a:pt x="0" y="4078843"/>
                    <a:pt x="0" y="3921245"/>
                  </a:cubicBezTo>
                  <a:lnTo>
                    <a:pt x="0" y="28535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167398" tIns="167398" rIns="167398" bIns="167398" numCol="1" spcCol="1270" anchor="ctr" anchorCtr="0">
              <a:noAutofit/>
            </a:bodyPr>
            <a:lstStyle/>
            <a:p>
              <a:pPr lvl="0" algn="l" defTabSz="977900">
                <a:lnSpc>
                  <a:spcPct val="90000"/>
                </a:lnSpc>
                <a:spcBef>
                  <a:spcPct val="0"/>
                </a:spcBef>
                <a:spcAft>
                  <a:spcPct val="35000"/>
                </a:spcAft>
              </a:pPr>
              <a:endParaRPr lang="en-US" sz="2200" b="1" kern="1200" dirty="0">
                <a:solidFill>
                  <a:schemeClr val="tx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Perioperative Phase</a:t>
              </a:r>
            </a:p>
            <a:p>
              <a:pPr lvl="0" algn="l" defTabSz="977900">
                <a:lnSpc>
                  <a:spcPct val="90000"/>
                </a:lnSpc>
                <a:spcBef>
                  <a:spcPct val="0"/>
                </a:spcBef>
                <a:spcAft>
                  <a:spcPct val="35000"/>
                </a:spcAft>
              </a:pPr>
              <a:r>
                <a:rPr lang="en-US" sz="1600" b="1" i="1" kern="1200" dirty="0">
                  <a:solidFill>
                    <a:schemeClr val="tx1"/>
                  </a:solidFill>
                  <a:latin typeface="Corbel" pitchFamily="34" charset="0"/>
                </a:rPr>
                <a:t>Intraoperative efficiency</a:t>
              </a:r>
            </a:p>
            <a:p>
              <a:pPr lvl="0" algn="l" defTabSz="977900">
                <a:lnSpc>
                  <a:spcPct val="90000"/>
                </a:lnSpc>
                <a:spcBef>
                  <a:spcPct val="0"/>
                </a:spcBef>
                <a:spcAft>
                  <a:spcPct val="35000"/>
                </a:spcAft>
              </a:pPr>
              <a:r>
                <a:rPr lang="en-US" sz="1400" b="1" dirty="0">
                  <a:solidFill>
                    <a:schemeClr val="bg1"/>
                  </a:solidFill>
                  <a:latin typeface="Corbel" pitchFamily="34" charset="0"/>
                </a:rPr>
                <a:t>M</a:t>
              </a:r>
              <a:r>
                <a:rPr lang="en-US" sz="1400" b="1" i="0" kern="1200" dirty="0">
                  <a:solidFill>
                    <a:schemeClr val="bg1"/>
                  </a:solidFill>
                  <a:latin typeface="Corbel" pitchFamily="34" charset="0"/>
                </a:rPr>
                <a:t>etabolic/fluid conditioning</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Prevention of postop ileus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Antiemetic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Mechanical bowel prep with antibiotics (colectomy cases)</a:t>
              </a:r>
            </a:p>
            <a:p>
              <a:pPr lvl="0" algn="l" defTabSz="977900">
                <a:lnSpc>
                  <a:spcPct val="90000"/>
                </a:lnSpc>
                <a:spcBef>
                  <a:spcPct val="0"/>
                </a:spcBef>
                <a:spcAft>
                  <a:spcPct val="35000"/>
                </a:spcAft>
              </a:pPr>
              <a:r>
                <a:rPr lang="en-US" sz="1400" b="1" dirty="0">
                  <a:solidFill>
                    <a:schemeClr val="bg1"/>
                  </a:solidFill>
                  <a:latin typeface="Corbel" pitchFamily="34" charset="0"/>
                </a:rPr>
                <a:t>F</a:t>
              </a:r>
              <a:r>
                <a:rPr lang="en-US" sz="1400" b="1" i="0" kern="1200" dirty="0">
                  <a:solidFill>
                    <a:schemeClr val="bg1"/>
                  </a:solidFill>
                  <a:latin typeface="Corbel" pitchFamily="34" charset="0"/>
                </a:rPr>
                <a:t>luid management</a:t>
              </a:r>
            </a:p>
            <a:p>
              <a:pPr lvl="0" algn="l" defTabSz="977900">
                <a:lnSpc>
                  <a:spcPct val="90000"/>
                </a:lnSpc>
                <a:spcBef>
                  <a:spcPct val="0"/>
                </a:spcBef>
                <a:spcAft>
                  <a:spcPct val="35000"/>
                </a:spcAft>
              </a:pPr>
              <a:r>
                <a:rPr lang="en-US" sz="1400" b="1" i="0" kern="1200" dirty="0">
                  <a:solidFill>
                    <a:schemeClr val="bg1"/>
                  </a:solidFill>
                  <a:latin typeface="Corbel" pitchFamily="34" charset="0"/>
                </a:rPr>
                <a:t>VTE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Antimicrobial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Skin prep</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Maintenance of normothermia</a:t>
              </a:r>
            </a:p>
            <a:p>
              <a:pPr lvl="0" algn="l" defTabSz="977900">
                <a:lnSpc>
                  <a:spcPct val="90000"/>
                </a:lnSpc>
                <a:spcBef>
                  <a:spcPct val="0"/>
                </a:spcBef>
                <a:spcAft>
                  <a:spcPct val="35000"/>
                </a:spcAft>
              </a:pPr>
              <a:r>
                <a:rPr lang="en-US" sz="1400" b="1" i="0" kern="1200" dirty="0">
                  <a:solidFill>
                    <a:schemeClr val="bg1"/>
                  </a:solidFill>
                  <a:latin typeface="Corbel" pitchFamily="34" charset="0"/>
                </a:rPr>
                <a:t>BP and glucose maintenance</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Pain management</a:t>
              </a:r>
            </a:p>
            <a:p>
              <a:pPr lvl="0" algn="l" defTabSz="977900">
                <a:lnSpc>
                  <a:spcPct val="90000"/>
                </a:lnSpc>
                <a:spcBef>
                  <a:spcPct val="0"/>
                </a:spcBef>
                <a:spcAft>
                  <a:spcPct val="35000"/>
                </a:spcAft>
              </a:pPr>
              <a:endParaRPr lang="en-US" sz="1600" b="1" i="1" kern="1200" dirty="0">
                <a:solidFill>
                  <a:schemeClr val="tx1"/>
                </a:solidFill>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p:txBody>
        </p:sp>
        <p:sp>
          <p:nvSpPr>
            <p:cNvPr id="14" name="Freeform 13"/>
            <p:cNvSpPr/>
            <p:nvPr/>
          </p:nvSpPr>
          <p:spPr>
            <a:xfrm rot="21592839">
              <a:off x="5725999" y="1448572"/>
              <a:ext cx="601108" cy="195380"/>
            </a:xfrm>
            <a:custGeom>
              <a:avLst/>
              <a:gdLst>
                <a:gd name="connsiteX0" fmla="*/ 0 w 601108"/>
                <a:gd name="connsiteY0" fmla="*/ 39076 h 195380"/>
                <a:gd name="connsiteX1" fmla="*/ 503418 w 601108"/>
                <a:gd name="connsiteY1" fmla="*/ 39076 h 195380"/>
                <a:gd name="connsiteX2" fmla="*/ 503418 w 601108"/>
                <a:gd name="connsiteY2" fmla="*/ 0 h 195380"/>
                <a:gd name="connsiteX3" fmla="*/ 601108 w 601108"/>
                <a:gd name="connsiteY3" fmla="*/ 97690 h 195380"/>
                <a:gd name="connsiteX4" fmla="*/ 503418 w 601108"/>
                <a:gd name="connsiteY4" fmla="*/ 195380 h 195380"/>
                <a:gd name="connsiteX5" fmla="*/ 503418 w 601108"/>
                <a:gd name="connsiteY5" fmla="*/ 156304 h 195380"/>
                <a:gd name="connsiteX6" fmla="*/ 0 w 601108"/>
                <a:gd name="connsiteY6" fmla="*/ 156304 h 195380"/>
                <a:gd name="connsiteX7" fmla="*/ 0 w 601108"/>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108" h="195380">
                  <a:moveTo>
                    <a:pt x="0" y="39076"/>
                  </a:moveTo>
                  <a:lnTo>
                    <a:pt x="503418" y="39076"/>
                  </a:lnTo>
                  <a:lnTo>
                    <a:pt x="503418" y="0"/>
                  </a:lnTo>
                  <a:lnTo>
                    <a:pt x="601108" y="97690"/>
                  </a:lnTo>
                  <a:lnTo>
                    <a:pt x="503418" y="195380"/>
                  </a:lnTo>
                  <a:lnTo>
                    <a:pt x="503418" y="156304"/>
                  </a:lnTo>
                  <a:lnTo>
                    <a:pt x="0" y="156304"/>
                  </a:lnTo>
                  <a:lnTo>
                    <a:pt x="0" y="39076"/>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5" name="Rounded Rectangle 14"/>
            <p:cNvSpPr/>
            <p:nvPr/>
          </p:nvSpPr>
          <p:spPr>
            <a:xfrm>
              <a:off x="6842341" y="925033"/>
              <a:ext cx="1578630" cy="1235772"/>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3925394"/>
                <a:satOff val="19763"/>
                <a:lumOff val="12722"/>
                <a:alphaOff val="0"/>
              </a:schemeClr>
            </a:fillRef>
            <a:effectRef idx="2">
              <a:scrgbClr r="0" g="0" b="0"/>
            </a:effectRef>
            <a:fontRef idx="minor">
              <a:schemeClr val="lt1">
                <a:hueOff val="0"/>
                <a:satOff val="0"/>
                <a:lumOff val="0"/>
                <a:alphaOff val="0"/>
              </a:schemeClr>
            </a:fontRef>
          </p:style>
        </p:sp>
        <p:sp>
          <p:nvSpPr>
            <p:cNvPr id="16" name="Freeform 15"/>
            <p:cNvSpPr/>
            <p:nvPr/>
          </p:nvSpPr>
          <p:spPr>
            <a:xfrm>
              <a:off x="6256343" y="1940593"/>
              <a:ext cx="2887656" cy="4375148"/>
            </a:xfrm>
            <a:custGeom>
              <a:avLst/>
              <a:gdLst>
                <a:gd name="connsiteX0" fmla="*/ 0 w 2887656"/>
                <a:gd name="connsiteY0" fmla="*/ 288766 h 4290084"/>
                <a:gd name="connsiteX1" fmla="*/ 288766 w 2887656"/>
                <a:gd name="connsiteY1" fmla="*/ 0 h 4290084"/>
                <a:gd name="connsiteX2" fmla="*/ 2598890 w 2887656"/>
                <a:gd name="connsiteY2" fmla="*/ 0 h 4290084"/>
                <a:gd name="connsiteX3" fmla="*/ 2887656 w 2887656"/>
                <a:gd name="connsiteY3" fmla="*/ 288766 h 4290084"/>
                <a:gd name="connsiteX4" fmla="*/ 2887656 w 2887656"/>
                <a:gd name="connsiteY4" fmla="*/ 4001318 h 4290084"/>
                <a:gd name="connsiteX5" fmla="*/ 2598890 w 2887656"/>
                <a:gd name="connsiteY5" fmla="*/ 4290084 h 4290084"/>
                <a:gd name="connsiteX6" fmla="*/ 288766 w 2887656"/>
                <a:gd name="connsiteY6" fmla="*/ 4290084 h 4290084"/>
                <a:gd name="connsiteX7" fmla="*/ 0 w 2887656"/>
                <a:gd name="connsiteY7" fmla="*/ 4001318 h 4290084"/>
                <a:gd name="connsiteX8" fmla="*/ 0 w 2887656"/>
                <a:gd name="connsiteY8" fmla="*/ 288766 h 429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656" h="4290084">
                  <a:moveTo>
                    <a:pt x="0" y="288766"/>
                  </a:moveTo>
                  <a:cubicBezTo>
                    <a:pt x="0" y="129285"/>
                    <a:pt x="129285" y="0"/>
                    <a:pt x="288766" y="0"/>
                  </a:cubicBezTo>
                  <a:lnTo>
                    <a:pt x="2598890" y="0"/>
                  </a:lnTo>
                  <a:cubicBezTo>
                    <a:pt x="2758371" y="0"/>
                    <a:pt x="2887656" y="129285"/>
                    <a:pt x="2887656" y="288766"/>
                  </a:cubicBezTo>
                  <a:lnTo>
                    <a:pt x="2887656" y="4001318"/>
                  </a:lnTo>
                  <a:cubicBezTo>
                    <a:pt x="2887656" y="4160799"/>
                    <a:pt x="2758371" y="4290084"/>
                    <a:pt x="2598890" y="4290084"/>
                  </a:cubicBezTo>
                  <a:lnTo>
                    <a:pt x="288766" y="4290084"/>
                  </a:lnTo>
                  <a:cubicBezTo>
                    <a:pt x="129285" y="4290084"/>
                    <a:pt x="0" y="4160799"/>
                    <a:pt x="0" y="4001318"/>
                  </a:cubicBezTo>
                  <a:lnTo>
                    <a:pt x="0" y="28876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68397" tIns="168397" rIns="168397" bIns="168397" numCol="1" spcCol="1270" anchor="ctr" anchorCtr="0">
              <a:noAutofit/>
            </a:bodyPr>
            <a:lstStyle/>
            <a:p>
              <a:pPr lvl="0" algn="l" defTabSz="977900">
                <a:lnSpc>
                  <a:spcPct val="90000"/>
                </a:lnSpc>
                <a:spcBef>
                  <a:spcPct val="0"/>
                </a:spcBef>
                <a:spcAft>
                  <a:spcPct val="35000"/>
                </a:spcAft>
              </a:pPr>
              <a:r>
                <a:rPr lang="en-US" sz="2200" b="1" kern="1200" dirty="0">
                  <a:solidFill>
                    <a:schemeClr val="bg1"/>
                  </a:solidFill>
                  <a:latin typeface="Corbel" pitchFamily="34" charset="0"/>
                </a:rPr>
                <a:t>Postoperative Phase</a:t>
              </a:r>
              <a:endParaRPr lang="en-US" sz="1800" b="1" kern="1200" dirty="0">
                <a:latin typeface="Corbel" pitchFamily="34" charset="0"/>
              </a:endParaRPr>
            </a:p>
            <a:p>
              <a:pPr lvl="0" algn="ctr" defTabSz="977900">
                <a:lnSpc>
                  <a:spcPct val="90000"/>
                </a:lnSpc>
                <a:spcBef>
                  <a:spcPct val="0"/>
                </a:spcBef>
                <a:spcAft>
                  <a:spcPct val="35000"/>
                </a:spcAft>
              </a:pPr>
              <a:r>
                <a:rPr lang="en-US" sz="1600" b="1" i="1" kern="1200" dirty="0">
                  <a:solidFill>
                    <a:schemeClr val="tx1"/>
                  </a:solidFill>
                  <a:latin typeface="Corbel" pitchFamily="34" charset="0"/>
                </a:rPr>
                <a:t>Postoperative Interventions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mobilization</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Antiemetic prophylaxis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removal of urinary catheters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removal of wound drains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Glucose control</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dirty="0">
                  <a:solidFill>
                    <a:schemeClr val="bg1"/>
                  </a:solidFill>
                  <a:latin typeface="Corbel" pitchFamily="34" charset="0"/>
                </a:rPr>
                <a:t>Pain management</a:t>
              </a:r>
              <a:endParaRPr lang="en-US" sz="1400" b="1" i="0" kern="1200" dirty="0">
                <a:solidFill>
                  <a:schemeClr val="bg1"/>
                </a:solidFill>
                <a:latin typeface="Corbel" pitchFamily="34" charset="0"/>
              </a:endParaRPr>
            </a:p>
            <a:p>
              <a:pPr lvl="0" algn="l" defTabSz="977900">
                <a:lnSpc>
                  <a:spcPct val="100000"/>
                </a:lnSpc>
                <a:spcBef>
                  <a:spcPts val="600"/>
                </a:spcBef>
              </a:pPr>
              <a:r>
                <a:rPr lang="en-US" sz="1400" b="1" kern="1200" dirty="0">
                  <a:latin typeface="Corbel" pitchFamily="34" charset="0"/>
                </a:rPr>
                <a:t>Patient feedback </a:t>
              </a:r>
            </a:p>
            <a:p>
              <a:pPr lvl="0" algn="l" defTabSz="977900">
                <a:lnSpc>
                  <a:spcPct val="100000"/>
                </a:lnSpc>
                <a:spcBef>
                  <a:spcPts val="600"/>
                </a:spcBef>
              </a:pPr>
              <a:r>
                <a:rPr lang="en-US" sz="1400" b="1" kern="1200" dirty="0">
                  <a:latin typeface="Corbel" pitchFamily="34" charset="0"/>
                </a:rPr>
                <a:t>Outcomes reporting and analysis</a:t>
              </a:r>
            </a:p>
            <a:p>
              <a:pPr lvl="0" algn="l" defTabSz="977900">
                <a:lnSpc>
                  <a:spcPct val="100000"/>
                </a:lnSpc>
                <a:spcBef>
                  <a:spcPts val="600"/>
                </a:spcBef>
              </a:pPr>
              <a:endParaRPr lang="en-US" sz="1400" b="1" dirty="0">
                <a:latin typeface="Corbel" pitchFamily="34" charset="0"/>
              </a:endParaRPr>
            </a:p>
            <a:p>
              <a:pPr lvl="0" algn="l" defTabSz="977900">
                <a:lnSpc>
                  <a:spcPct val="100000"/>
                </a:lnSpc>
                <a:spcBef>
                  <a:spcPts val="600"/>
                </a:spcBef>
              </a:pPr>
              <a:endParaRPr lang="en-US" sz="1400" b="1" kern="1200" dirty="0">
                <a:latin typeface="Corbel" pitchFamily="34" charset="0"/>
              </a:endParaRPr>
            </a:p>
          </p:txBody>
        </p:sp>
      </p:grpSp>
      <p:pic>
        <p:nvPicPr>
          <p:cNvPr id="1031" name="Picture 7" descr="C:\USERS\LFASBIND\APPDATA\LOCAL\TEMP\wz236e\House_Icon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680" y="837120"/>
            <a:ext cx="1339701" cy="1339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FASBIND\APPDATA\LOCAL\TEMP\wz9aa0\Wear_Gloves_clip_art_mediu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2790" y="925033"/>
            <a:ext cx="1246051" cy="11824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C:\USERS\LFASBIND\APPDATA\LOCAL\TEMP\wze057\Hotel_Icon_Has_Gym.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4448" y="978306"/>
            <a:ext cx="1311426" cy="11999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6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ERP-Perioperative Initiatives Nursing Interventions</a:t>
            </a:r>
          </a:p>
        </p:txBody>
      </p:sp>
      <p:grpSp>
        <p:nvGrpSpPr>
          <p:cNvPr id="49" name="Group 48"/>
          <p:cNvGrpSpPr/>
          <p:nvPr/>
        </p:nvGrpSpPr>
        <p:grpSpPr>
          <a:xfrm>
            <a:off x="-35125" y="1513335"/>
            <a:ext cx="9077937" cy="2859715"/>
            <a:chOff x="30480" y="2093285"/>
            <a:chExt cx="9077937" cy="2859715"/>
          </a:xfrm>
        </p:grpSpPr>
        <p:grpSp>
          <p:nvGrpSpPr>
            <p:cNvPr id="18" name="Group 17"/>
            <p:cNvGrpSpPr/>
            <p:nvPr/>
          </p:nvGrpSpPr>
          <p:grpSpPr>
            <a:xfrm>
              <a:off x="1420129" y="2130060"/>
              <a:ext cx="1010765" cy="774677"/>
              <a:chOff x="1371600" y="2104395"/>
              <a:chExt cx="1283208" cy="797917"/>
            </a:xfrm>
          </p:grpSpPr>
          <p:sp>
            <p:nvSpPr>
              <p:cNvPr id="4" name="Right Arrow 3"/>
              <p:cNvSpPr/>
              <p:nvPr/>
            </p:nvSpPr>
            <p:spPr>
              <a:xfrm>
                <a:off x="1371600" y="2104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1524000" y="22639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676400" y="24176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30480" y="2196083"/>
              <a:ext cx="1464825" cy="646331"/>
            </a:xfrm>
            <a:prstGeom prst="rect">
              <a:avLst/>
            </a:prstGeom>
            <a:noFill/>
          </p:spPr>
          <p:txBody>
            <a:bodyPr wrap="none" rtlCol="0">
              <a:spAutoFit/>
            </a:bodyPr>
            <a:lstStyle/>
            <a:p>
              <a:r>
                <a:rPr lang="en-US" b="1" dirty="0"/>
                <a:t>Preoperative</a:t>
              </a:r>
              <a:r>
                <a:rPr lang="en-US" dirty="0"/>
                <a:t> </a:t>
              </a:r>
            </a:p>
            <a:p>
              <a:r>
                <a:rPr lang="en-US" b="1" dirty="0"/>
                <a:t>Optimization</a:t>
              </a:r>
            </a:p>
          </p:txBody>
        </p:sp>
        <p:sp>
          <p:nvSpPr>
            <p:cNvPr id="20" name="TextBox 19"/>
            <p:cNvSpPr txBox="1"/>
            <p:nvPr/>
          </p:nvSpPr>
          <p:spPr>
            <a:xfrm>
              <a:off x="2506138" y="2196083"/>
              <a:ext cx="1479122" cy="646331"/>
            </a:xfrm>
            <a:prstGeom prst="rect">
              <a:avLst/>
            </a:prstGeom>
            <a:noFill/>
          </p:spPr>
          <p:txBody>
            <a:bodyPr wrap="square" rtlCol="0">
              <a:spAutoFit/>
            </a:bodyPr>
            <a:lstStyle/>
            <a:p>
              <a:r>
                <a:rPr lang="en-US" b="1" dirty="0">
                  <a:effectLst>
                    <a:glow rad="228600">
                      <a:srgbClr val="FFFF00">
                        <a:alpha val="40000"/>
                      </a:srgbClr>
                    </a:glow>
                  </a:effectLst>
                </a:rPr>
                <a:t>Perioperative </a:t>
              </a:r>
            </a:p>
            <a:p>
              <a:r>
                <a:rPr lang="en-US" b="1" dirty="0">
                  <a:effectLst>
                    <a:glow rad="228600">
                      <a:srgbClr val="FFFF00">
                        <a:alpha val="40000"/>
                      </a:srgbClr>
                    </a:glow>
                  </a:effectLst>
                </a:rPr>
                <a:t>Initiatives</a:t>
              </a:r>
            </a:p>
          </p:txBody>
        </p:sp>
        <p:sp>
          <p:nvSpPr>
            <p:cNvPr id="21" name="TextBox 20"/>
            <p:cNvSpPr txBox="1"/>
            <p:nvPr/>
          </p:nvSpPr>
          <p:spPr>
            <a:xfrm>
              <a:off x="5001281" y="2191222"/>
              <a:ext cx="1503745" cy="646331"/>
            </a:xfrm>
            <a:prstGeom prst="rect">
              <a:avLst/>
            </a:prstGeom>
            <a:noFill/>
          </p:spPr>
          <p:txBody>
            <a:bodyPr wrap="none" rtlCol="0">
              <a:spAutoFit/>
            </a:bodyPr>
            <a:lstStyle/>
            <a:p>
              <a:r>
                <a:rPr lang="en-US" b="1" dirty="0"/>
                <a:t>Postoperative</a:t>
              </a:r>
            </a:p>
            <a:p>
              <a:r>
                <a:rPr lang="en-US" b="1" dirty="0"/>
                <a:t>Recovery</a:t>
              </a:r>
            </a:p>
          </p:txBody>
        </p:sp>
        <p:grpSp>
          <p:nvGrpSpPr>
            <p:cNvPr id="22" name="Group 21"/>
            <p:cNvGrpSpPr/>
            <p:nvPr/>
          </p:nvGrpSpPr>
          <p:grpSpPr>
            <a:xfrm>
              <a:off x="3962400" y="2158413"/>
              <a:ext cx="1130808" cy="914400"/>
              <a:chOff x="1371600" y="2057400"/>
              <a:chExt cx="1435608" cy="941832"/>
            </a:xfrm>
          </p:grpSpPr>
          <p:sp>
            <p:nvSpPr>
              <p:cNvPr id="23" name="Right Arrow 22"/>
              <p:cNvSpPr/>
              <p:nvPr/>
            </p:nvSpPr>
            <p:spPr>
              <a:xfrm>
                <a:off x="13716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1524000" y="2209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16764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1828800" y="2514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6473864" y="2158413"/>
              <a:ext cx="1130808" cy="914400"/>
              <a:chOff x="1371600" y="2057400"/>
              <a:chExt cx="1435608" cy="941832"/>
            </a:xfrm>
          </p:grpSpPr>
          <p:sp>
            <p:nvSpPr>
              <p:cNvPr id="28" name="Right Arrow 27"/>
              <p:cNvSpPr/>
              <p:nvPr/>
            </p:nvSpPr>
            <p:spPr>
              <a:xfrm>
                <a:off x="13716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1524000" y="2209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1676400" y="2378744"/>
                <a:ext cx="978408"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a:off x="1828800" y="2514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7604672" y="2093285"/>
              <a:ext cx="1503745" cy="923330"/>
            </a:xfrm>
            <a:prstGeom prst="rect">
              <a:avLst/>
            </a:prstGeom>
            <a:noFill/>
          </p:spPr>
          <p:txBody>
            <a:bodyPr wrap="none" rtlCol="0">
              <a:spAutoFit/>
            </a:bodyPr>
            <a:lstStyle/>
            <a:p>
              <a:r>
                <a:rPr lang="en-US" b="1" dirty="0"/>
                <a:t>Extended</a:t>
              </a:r>
            </a:p>
            <a:p>
              <a:r>
                <a:rPr lang="en-US" b="1" dirty="0"/>
                <a:t>Postoperative</a:t>
              </a:r>
            </a:p>
            <a:p>
              <a:r>
                <a:rPr lang="en-US" b="1" dirty="0"/>
                <a:t>Recovery</a:t>
              </a:r>
            </a:p>
          </p:txBody>
        </p:sp>
        <p:grpSp>
          <p:nvGrpSpPr>
            <p:cNvPr id="37" name="Group 36"/>
            <p:cNvGrpSpPr/>
            <p:nvPr/>
          </p:nvGrpSpPr>
          <p:grpSpPr>
            <a:xfrm>
              <a:off x="228599" y="3276600"/>
              <a:ext cx="8848656" cy="484632"/>
              <a:chOff x="228599" y="3276600"/>
              <a:chExt cx="8848656" cy="484632"/>
            </a:xfrm>
          </p:grpSpPr>
          <p:sp>
            <p:nvSpPr>
              <p:cNvPr id="33" name="Pentagon 32"/>
              <p:cNvSpPr/>
              <p:nvPr/>
            </p:nvSpPr>
            <p:spPr>
              <a:xfrm>
                <a:off x="228599" y="3276600"/>
                <a:ext cx="1816955" cy="48463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p>
            </p:txBody>
          </p:sp>
          <p:sp>
            <p:nvSpPr>
              <p:cNvPr id="34" name="Chevron 33"/>
              <p:cNvSpPr/>
              <p:nvPr/>
            </p:nvSpPr>
            <p:spPr>
              <a:xfrm>
                <a:off x="1925510" y="3276600"/>
                <a:ext cx="4788441" cy="484632"/>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Hospital</a:t>
                </a:r>
              </a:p>
            </p:txBody>
          </p:sp>
          <p:sp>
            <p:nvSpPr>
              <p:cNvPr id="36" name="Chevron 35"/>
              <p:cNvSpPr/>
              <p:nvPr/>
            </p:nvSpPr>
            <p:spPr>
              <a:xfrm>
                <a:off x="6595559" y="3276600"/>
                <a:ext cx="2481696" cy="484632"/>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Home</a:t>
                </a:r>
              </a:p>
            </p:txBody>
          </p:sp>
        </p:grpSp>
        <p:cxnSp>
          <p:nvCxnSpPr>
            <p:cNvPr id="43" name="Straight Connector 42"/>
            <p:cNvCxnSpPr/>
            <p:nvPr/>
          </p:nvCxnSpPr>
          <p:spPr>
            <a:xfrm>
              <a:off x="2576146" y="3761232"/>
              <a:ext cx="0" cy="5059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93208" y="3761232"/>
              <a:ext cx="0" cy="5059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Up Arrow Callout 47"/>
            <p:cNvSpPr/>
            <p:nvPr/>
          </p:nvSpPr>
          <p:spPr>
            <a:xfrm>
              <a:off x="2576146" y="3761232"/>
              <a:ext cx="2517062" cy="1191768"/>
            </a:xfrm>
            <a:prstGeom prst="upArrowCallou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on Nursing responsibilities </a:t>
              </a:r>
            </a:p>
            <a:p>
              <a:pPr algn="ctr"/>
              <a:r>
                <a:rPr lang="en-US" dirty="0"/>
                <a:t>for this time span</a:t>
              </a:r>
            </a:p>
          </p:txBody>
        </p:sp>
      </p:grpSp>
      <p:sp>
        <p:nvSpPr>
          <p:cNvPr id="55" name="Right Arrow 54"/>
          <p:cNvSpPr/>
          <p:nvPr/>
        </p:nvSpPr>
        <p:spPr>
          <a:xfrm>
            <a:off x="1743826" y="2006712"/>
            <a:ext cx="770678" cy="470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4791479" y="4191000"/>
            <a:ext cx="2695476" cy="1802212"/>
            <a:chOff x="3516028" y="4534419"/>
            <a:chExt cx="3305276" cy="2167477"/>
          </a:xfrm>
        </p:grpSpPr>
        <p:pic>
          <p:nvPicPr>
            <p:cNvPr id="1033" name="Picture 9" descr="C:\Users\lburgund\AppData\Local\Microsoft\Windows\Temporary Internet Files\Content.IE5\7UNOOMQU\MP90044109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9" t="9637" r="25281"/>
            <a:stretch/>
          </p:blipFill>
          <p:spPr bwMode="auto">
            <a:xfrm>
              <a:off x="3516028" y="5638800"/>
              <a:ext cx="1219600" cy="1063096"/>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ular Callout 53"/>
            <p:cNvSpPr/>
            <p:nvPr/>
          </p:nvSpPr>
          <p:spPr>
            <a:xfrm>
              <a:off x="4921997" y="4534419"/>
              <a:ext cx="1899307" cy="1002732"/>
            </a:xfrm>
            <a:prstGeom prst="wedgeRoundRectCallout">
              <a:avLst>
                <a:gd name="adj1" fmla="val -75740"/>
                <a:gd name="adj2" fmla="val 917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Comic Sans MS" pitchFamily="66" charset="0"/>
                </a:rPr>
                <a:t>Calling all </a:t>
              </a:r>
              <a:r>
                <a:rPr lang="en-US" sz="1400" dirty="0" err="1">
                  <a:solidFill>
                    <a:schemeClr val="tx1"/>
                  </a:solidFill>
                  <a:latin typeface="Comic Sans MS" pitchFamily="66" charset="0"/>
                </a:rPr>
                <a:t>Preop</a:t>
              </a:r>
              <a:r>
                <a:rPr lang="en-US" sz="1400" dirty="0">
                  <a:solidFill>
                    <a:schemeClr val="tx1"/>
                  </a:solidFill>
                  <a:latin typeface="Comic Sans MS" pitchFamily="66" charset="0"/>
                </a:rPr>
                <a:t>, </a:t>
              </a:r>
              <a:r>
                <a:rPr lang="en-US" sz="1400" dirty="0" err="1">
                  <a:solidFill>
                    <a:schemeClr val="tx1"/>
                  </a:solidFill>
                  <a:latin typeface="Comic Sans MS" pitchFamily="66" charset="0"/>
                </a:rPr>
                <a:t>Intraop</a:t>
              </a:r>
              <a:r>
                <a:rPr lang="en-US" sz="1400" dirty="0">
                  <a:solidFill>
                    <a:schemeClr val="tx1"/>
                  </a:solidFill>
                  <a:latin typeface="Comic Sans MS" pitchFamily="66" charset="0"/>
                </a:rPr>
                <a:t> and PACU nurses…</a:t>
              </a:r>
            </a:p>
          </p:txBody>
        </p:sp>
      </p:grpSp>
      <p:pic>
        <p:nvPicPr>
          <p:cNvPr id="68" name="Picture 2" descr="C:\Users\lburgund\AppData\Local\Microsoft\Windows\Temporary Internet Files\Content.Outlook\AP2293NG\Enhanced Recovery Program#5-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35" t="25636" r="12913" b="26476"/>
          <a:stretch/>
        </p:blipFill>
        <p:spPr bwMode="auto">
          <a:xfrm>
            <a:off x="253901" y="2788208"/>
            <a:ext cx="439729" cy="27467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lburgund\AppData\Local\Microsoft\Windows\Temporary Internet Files\Content.Outlook\AP2293NG\Enhanced Recovery Program#5-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35" t="25636" r="12913" b="26476"/>
          <a:stretch/>
        </p:blipFill>
        <p:spPr bwMode="auto">
          <a:xfrm>
            <a:off x="3276600" y="2803270"/>
            <a:ext cx="439729" cy="27467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lburgund\AppData\Local\Microsoft\Windows\Temporary Internet Files\Content.Outlook\AP2293NG\Enhanced Recovery Program#5-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35" t="25636" r="12913" b="26476"/>
          <a:stretch/>
        </p:blipFill>
        <p:spPr bwMode="auto">
          <a:xfrm>
            <a:off x="6937826" y="2788208"/>
            <a:ext cx="439729" cy="274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451004" y="5109270"/>
            <a:ext cx="2263496" cy="894554"/>
            <a:chOff x="4715676" y="3322005"/>
            <a:chExt cx="2263496" cy="894554"/>
          </a:xfrm>
        </p:grpSpPr>
        <p:pic>
          <p:nvPicPr>
            <p:cNvPr id="38" name="Picture 3" descr="C:\Users\lburgund\AppData\Local\Temp\doctor.png"/>
            <p:cNvPicPr>
              <a:picLocks noChangeAspect="1" noChangeArrowheads="1"/>
            </p:cNvPicPr>
            <p:nvPr/>
          </p:nvPicPr>
          <p:blipFill rotWithShape="1">
            <a:blip r:embed="rId5">
              <a:extLst>
                <a:ext uri="{28A0092B-C50C-407E-A947-70E740481C1C}">
                  <a14:useLocalDpi xmlns:a14="http://schemas.microsoft.com/office/drawing/2010/main" val="0"/>
                </a:ext>
              </a:extLst>
            </a:blip>
            <a:srcRect l="8125" r="11250"/>
            <a:stretch/>
          </p:blipFill>
          <p:spPr bwMode="auto">
            <a:xfrm>
              <a:off x="5786071" y="3353389"/>
              <a:ext cx="664819" cy="849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lburgund\AppData\Local\Temp\nurse.png"/>
            <p:cNvPicPr>
              <a:picLocks noChangeAspect="1" noChangeArrowheads="1"/>
            </p:cNvPicPr>
            <p:nvPr/>
          </p:nvPicPr>
          <p:blipFill rotWithShape="1">
            <a:blip r:embed="rId6">
              <a:extLst>
                <a:ext uri="{28A0092B-C50C-407E-A947-70E740481C1C}">
                  <a14:useLocalDpi xmlns:a14="http://schemas.microsoft.com/office/drawing/2010/main" val="0"/>
                </a:ext>
              </a:extLst>
            </a:blip>
            <a:srcRect l="14375" r="15000"/>
            <a:stretch/>
          </p:blipFill>
          <p:spPr bwMode="auto">
            <a:xfrm>
              <a:off x="4715676" y="3322005"/>
              <a:ext cx="631779" cy="8945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lburgund\AppData\Local\Temp\doctor_assistant.png"/>
            <p:cNvPicPr>
              <a:picLocks noChangeAspect="1" noChangeArrowheads="1"/>
            </p:cNvPicPr>
            <p:nvPr/>
          </p:nvPicPr>
          <p:blipFill rotWithShape="1">
            <a:blip r:embed="rId7">
              <a:extLst>
                <a:ext uri="{28A0092B-C50C-407E-A947-70E740481C1C}">
                  <a14:useLocalDpi xmlns:a14="http://schemas.microsoft.com/office/drawing/2010/main" val="0"/>
                </a:ext>
              </a:extLst>
            </a:blip>
            <a:srcRect l="10001" r="11874"/>
            <a:stretch/>
          </p:blipFill>
          <p:spPr bwMode="auto">
            <a:xfrm>
              <a:off x="6325445" y="3371739"/>
              <a:ext cx="653727" cy="83677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lburgund\AppData\Local\Temp\doctor_assistant.png"/>
            <p:cNvPicPr>
              <a:picLocks noChangeAspect="1" noChangeArrowheads="1"/>
            </p:cNvPicPr>
            <p:nvPr/>
          </p:nvPicPr>
          <p:blipFill rotWithShape="1">
            <a:blip r:embed="rId7">
              <a:extLst>
                <a:ext uri="{28A0092B-C50C-407E-A947-70E740481C1C}">
                  <a14:useLocalDpi xmlns:a14="http://schemas.microsoft.com/office/drawing/2010/main" val="0"/>
                </a:ext>
              </a:extLst>
            </a:blip>
            <a:srcRect l="10001" r="11874"/>
            <a:stretch/>
          </p:blipFill>
          <p:spPr bwMode="auto">
            <a:xfrm>
              <a:off x="5259374" y="3366418"/>
              <a:ext cx="653727" cy="8367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3429625"/>
      </p:ext>
    </p:extLst>
  </p:cSld>
  <p:clrMapOvr>
    <a:masterClrMapping/>
  </p:clrMapOvr>
</p:sld>
</file>

<file path=ppt/theme/theme1.xml><?xml version="1.0" encoding="utf-8"?>
<a:theme xmlns:a="http://schemas.openxmlformats.org/drawingml/2006/main" name="MS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MSQC Template</Template>
  <TotalTime>2627</TotalTime>
  <Words>5491</Words>
  <Application>Microsoft Macintosh PowerPoint</Application>
  <PresentationFormat>On-screen Show (4:3)</PresentationFormat>
  <Paragraphs>606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Comic Sans MS</vt:lpstr>
      <vt:lpstr>Corbel</vt:lpstr>
      <vt:lpstr>Wingdings</vt:lpstr>
      <vt:lpstr>MSQC Template</vt:lpstr>
      <vt:lpstr>   Enhanced Recovery Program: Perioperative Nursing Interventions       MODULE 2 Call</vt:lpstr>
      <vt:lpstr> Presentation Goals</vt:lpstr>
      <vt:lpstr>Maximizing health care efficiency to improve healthcare</vt:lpstr>
      <vt:lpstr>PowerPoint Presentation</vt:lpstr>
      <vt:lpstr>Essentials for Success</vt:lpstr>
      <vt:lpstr>ERP Key Players and the Role of Nursing</vt:lpstr>
      <vt:lpstr>Impact of Nursing on ERP</vt:lpstr>
      <vt:lpstr>PowerPoint Presentation</vt:lpstr>
      <vt:lpstr>ERP-Perioperative Initiatives Nursing Interventions</vt:lpstr>
      <vt:lpstr>ERP and Post-Surgical Nursing</vt:lpstr>
      <vt:lpstr>ERP Nursing Responsibilities</vt:lpstr>
      <vt:lpstr>Postoperative Clinical Guidelines</vt:lpstr>
      <vt:lpstr>Patient Engagement</vt:lpstr>
      <vt:lpstr>Arrival to Inpatient Floor</vt:lpstr>
      <vt:lpstr>ERP Nursing Guidelines</vt:lpstr>
      <vt:lpstr>ERP Nursing Guidelines</vt:lpstr>
      <vt:lpstr>ERP Nursing Guidelines</vt:lpstr>
      <vt:lpstr>ERP Nursing Guidelines</vt:lpstr>
      <vt:lpstr>Contingency Planning</vt:lpstr>
      <vt:lpstr>Implementation “Ideas”</vt:lpstr>
      <vt:lpstr>PowerPoint Presentation</vt:lpstr>
      <vt:lpstr>PowerPoint Presentation</vt:lpstr>
    </vt:vector>
  </TitlesOfParts>
  <Company>University of Michigan Hospital and Health Systems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Keszler, Deborah</dc:creator>
  <cp:lastModifiedBy>Erin Charbeneau</cp:lastModifiedBy>
  <cp:revision>185</cp:revision>
  <cp:lastPrinted>2014-04-22T21:25:38Z</cp:lastPrinted>
  <dcterms:created xsi:type="dcterms:W3CDTF">2013-01-16T21:15:32Z</dcterms:created>
  <dcterms:modified xsi:type="dcterms:W3CDTF">2022-10-31T13:36:25Z</dcterms:modified>
</cp:coreProperties>
</file>