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8288000" cy="10287000"/>
  <p:notesSz cx="6858000" cy="9144000"/>
  <p:embeddedFontLst>
    <p:embeddedFont>
      <p:font typeface="Bellota" panose="020B0604020202020204" charset="0"/>
      <p:regular r:id="rId16"/>
    </p:embeddedFont>
    <p:embeddedFont>
      <p:font typeface="Bellota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F5EB8-569D-47C9-920C-840A82171319}" v="6" dt="2024-01-08T20:40:29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888" b="-9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639875" y="6865942"/>
            <a:ext cx="7648125" cy="3421058"/>
          </a:xfrm>
          <a:custGeom>
            <a:avLst/>
            <a:gdLst/>
            <a:ahLst/>
            <a:cxnLst/>
            <a:rect l="l" t="t" r="r" b="b"/>
            <a:pathLst>
              <a:path w="7648125" h="3421058">
                <a:moveTo>
                  <a:pt x="0" y="0"/>
                </a:moveTo>
                <a:lnTo>
                  <a:pt x="7648125" y="0"/>
                </a:lnTo>
                <a:lnTo>
                  <a:pt x="7648125" y="3421058"/>
                </a:lnTo>
                <a:lnTo>
                  <a:pt x="0" y="3421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66785" y="1784325"/>
            <a:ext cx="12554429" cy="34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2"/>
              </a:lnSpc>
            </a:pPr>
            <a:r>
              <a:rPr lang="en-US" sz="6623">
                <a:solidFill>
                  <a:srgbClr val="8DC632"/>
                </a:solidFill>
                <a:latin typeface="Bellota Bold"/>
              </a:rPr>
              <a:t>Quality Improvement Initiative</a:t>
            </a:r>
          </a:p>
          <a:p>
            <a:pPr algn="ctr">
              <a:lnSpc>
                <a:spcPts val="9272"/>
              </a:lnSpc>
            </a:pPr>
            <a:r>
              <a:rPr lang="en-US" sz="6623">
                <a:solidFill>
                  <a:srgbClr val="8DC632"/>
                </a:solidFill>
                <a:latin typeface="Bellota Bold"/>
              </a:rPr>
              <a:t>Frailty</a:t>
            </a:r>
          </a:p>
          <a:p>
            <a:pPr algn="ctr">
              <a:lnSpc>
                <a:spcPts val="9272"/>
              </a:lnSpc>
              <a:spcBef>
                <a:spcPct val="0"/>
              </a:spcBef>
            </a:pPr>
            <a:r>
              <a:rPr lang="en-US" sz="6623">
                <a:solidFill>
                  <a:srgbClr val="8DC632"/>
                </a:solidFill>
                <a:latin typeface="Bellota Bold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4500622" cy="710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2"/>
              </a:lnSpc>
            </a:pPr>
            <a:r>
              <a:rPr lang="en-US" sz="6000" dirty="0">
                <a:solidFill>
                  <a:srgbClr val="92D050"/>
                </a:solidFill>
                <a:latin typeface="Bellota Bold"/>
              </a:rPr>
              <a:t>Requirement 4: The conversation</a:t>
            </a:r>
          </a:p>
          <a:p>
            <a:pPr marL="890184" lvl="1" indent="-445092">
              <a:lnSpc>
                <a:spcPts val="577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Only required for patients who screen Frail or Pre-frail</a:t>
            </a:r>
          </a:p>
          <a:p>
            <a:pPr marL="890184" lvl="1" indent="-445092">
              <a:lnSpc>
                <a:spcPts val="577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Attestation required in the chart of frailty screening score, goals and surgical plan</a:t>
            </a:r>
          </a:p>
          <a:p>
            <a:pPr marL="890184" lvl="1" indent="-445092">
              <a:lnSpc>
                <a:spcPts val="577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Goal </a:t>
            </a:r>
            <a:r>
              <a:rPr lang="en-US" sz="3600" u="sng" dirty="0">
                <a:solidFill>
                  <a:srgbClr val="FFFFFF"/>
                </a:solidFill>
                <a:latin typeface="Bellota Bold"/>
              </a:rPr>
              <a:t>&gt;</a:t>
            </a:r>
            <a:r>
              <a:rPr lang="en-US" sz="3600" dirty="0">
                <a:solidFill>
                  <a:srgbClr val="FFFFFF"/>
                </a:solidFill>
                <a:latin typeface="Bellota Bold"/>
              </a:rPr>
              <a:t> 75% of eligible patients</a:t>
            </a:r>
          </a:p>
          <a:p>
            <a:pPr marL="890184" lvl="1" indent="-445092">
              <a:lnSpc>
                <a:spcPts val="5772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An informed decision-making process/discussion between surgeon and patient is the only intervention consistently recognized as having a positive impact on outcomes of Frail patients!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4830" y="844249"/>
            <a:ext cx="15488144" cy="641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12"/>
              </a:lnSpc>
            </a:pPr>
            <a:r>
              <a:rPr lang="en-US" sz="6000" dirty="0">
                <a:solidFill>
                  <a:srgbClr val="92D050"/>
                </a:solidFill>
                <a:latin typeface="Bellota Bold"/>
              </a:rPr>
              <a:t>Requirement 6: Goals of the patient</a:t>
            </a:r>
          </a:p>
          <a:p>
            <a:pPr>
              <a:lnSpc>
                <a:spcPts val="9012"/>
              </a:lnSpc>
            </a:pPr>
            <a:endParaRPr lang="en-US" sz="4000" dirty="0">
              <a:solidFill>
                <a:srgbClr val="92D050"/>
              </a:solidFill>
              <a:latin typeface="Bellota Bold"/>
            </a:endParaRPr>
          </a:p>
          <a:p>
            <a:pPr marL="839420" lvl="1" indent="-419710">
              <a:lnSpc>
                <a:spcPts val="5443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The overarching goals of the patient should be documented in </a:t>
            </a:r>
            <a:r>
              <a:rPr lang="en-US" sz="3600" u="sng" dirty="0">
                <a:solidFill>
                  <a:srgbClr val="FFFFFF"/>
                </a:solidFill>
                <a:latin typeface="Bellota Bold"/>
              </a:rPr>
              <a:t>&gt;</a:t>
            </a:r>
            <a:r>
              <a:rPr lang="en-US" sz="3600" dirty="0">
                <a:solidFill>
                  <a:srgbClr val="FFFFFF"/>
                </a:solidFill>
                <a:latin typeface="Bellota Bold"/>
              </a:rPr>
              <a:t> 75% of patients who screen as frail/pre-frail</a:t>
            </a:r>
          </a:p>
          <a:p>
            <a:pPr marL="839420" lvl="1" indent="-419710">
              <a:lnSpc>
                <a:spcPts val="5443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Goals should be broader than the specific aim of the surgery </a:t>
            </a:r>
          </a:p>
          <a:p>
            <a:pPr marL="839420" lvl="1" indent="-419710">
              <a:lnSpc>
                <a:spcPts val="5443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Purpose is to have the life goals of the patient identified so they can be used to guide decision making throughout the surgical encounter</a:t>
            </a:r>
          </a:p>
          <a:p>
            <a:pPr marL="839420" lvl="1" indent="-419710">
              <a:lnSpc>
                <a:spcPts val="5443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Bellota Bold"/>
              </a:rPr>
              <a:t>Tool for guiding shared decision making shown to improve outcomes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38200" y="571500"/>
            <a:ext cx="15899164" cy="689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4"/>
              </a:lnSpc>
            </a:pPr>
            <a:r>
              <a:rPr lang="en-US" sz="4895" dirty="0">
                <a:solidFill>
                  <a:srgbClr val="92D050"/>
                </a:solidFill>
                <a:latin typeface="Bellota Bold"/>
              </a:rPr>
              <a:t>Preoperative Education</a:t>
            </a:r>
          </a:p>
          <a:p>
            <a:pPr marL="905550" lvl="1" indent="-452775">
              <a:lnSpc>
                <a:spcPts val="5872"/>
              </a:lnSpc>
              <a:buFont typeface="Arial"/>
              <a:buChar char="•"/>
            </a:pPr>
            <a:r>
              <a:rPr lang="en-US" sz="4194" dirty="0">
                <a:solidFill>
                  <a:srgbClr val="FFFFFF"/>
                </a:solidFill>
                <a:latin typeface="Bellota Bold"/>
              </a:rPr>
              <a:t>Frailty specific education-what is frailty and how does it impact surgery</a:t>
            </a:r>
          </a:p>
          <a:p>
            <a:pPr marL="905550" lvl="1" indent="-452775">
              <a:lnSpc>
                <a:spcPts val="5872"/>
              </a:lnSpc>
              <a:buFont typeface="Arial"/>
              <a:buChar char="•"/>
            </a:pPr>
            <a:r>
              <a:rPr lang="en-US" sz="4194" dirty="0">
                <a:solidFill>
                  <a:srgbClr val="FFFFFF"/>
                </a:solidFill>
                <a:latin typeface="Bellota Bold"/>
              </a:rPr>
              <a:t>Suggestions for mitigating risk that can reference general surgery education materials if appropriate</a:t>
            </a:r>
          </a:p>
          <a:p>
            <a:pPr marL="905550" lvl="1" indent="-452775">
              <a:lnSpc>
                <a:spcPts val="5872"/>
              </a:lnSpc>
              <a:buFont typeface="Arial"/>
              <a:buChar char="•"/>
            </a:pPr>
            <a:r>
              <a:rPr lang="en-US" sz="4194" dirty="0">
                <a:solidFill>
                  <a:srgbClr val="FFFFFF"/>
                </a:solidFill>
                <a:latin typeface="Bellota Bold"/>
              </a:rPr>
              <a:t>Can be done by RN, APRN or PA</a:t>
            </a:r>
          </a:p>
          <a:p>
            <a:pPr marL="905550" lvl="1" indent="-452775">
              <a:lnSpc>
                <a:spcPts val="5872"/>
              </a:lnSpc>
              <a:buFont typeface="Arial"/>
              <a:buChar char="•"/>
            </a:pPr>
            <a:r>
              <a:rPr lang="en-US" sz="4194" dirty="0">
                <a:solidFill>
                  <a:srgbClr val="FFFFFF"/>
                </a:solidFill>
                <a:latin typeface="Bellota Bold"/>
              </a:rPr>
              <a:t>Must be verbal and in writing</a:t>
            </a:r>
          </a:p>
          <a:p>
            <a:pPr marL="905550" lvl="1" indent="-452775">
              <a:lnSpc>
                <a:spcPts val="5872"/>
              </a:lnSpc>
              <a:buFont typeface="Arial"/>
              <a:buChar char="•"/>
            </a:pPr>
            <a:r>
              <a:rPr lang="en-US" sz="4194" dirty="0">
                <a:solidFill>
                  <a:srgbClr val="FFFFFF"/>
                </a:solidFill>
                <a:latin typeface="Bellota Bold"/>
              </a:rPr>
              <a:t>May periodically confirm standard practice with office to meet measure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55D16-F335-1F58-7033-9AE456DF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2450"/>
            <a:ext cx="7095260" cy="918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292A9-EDEC-325A-128F-B39AA69AE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636" y="0"/>
            <a:ext cx="850051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22" b="-12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53575" y="914400"/>
            <a:ext cx="10014496" cy="11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2"/>
              </a:lnSpc>
              <a:spcBef>
                <a:spcPct val="0"/>
              </a:spcBef>
            </a:pPr>
            <a:r>
              <a:rPr lang="en-US" sz="6623">
                <a:solidFill>
                  <a:srgbClr val="FFFFFF"/>
                </a:solidFill>
                <a:latin typeface="Bellota Bold"/>
              </a:rPr>
              <a:t>Questions and Comments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201310" y="689421"/>
            <a:ext cx="7366992" cy="135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2"/>
              </a:lnSpc>
              <a:spcBef>
                <a:spcPct val="0"/>
              </a:spcBef>
            </a:pPr>
            <a:r>
              <a:rPr lang="en-US" sz="7922" dirty="0">
                <a:solidFill>
                  <a:srgbClr val="92D050"/>
                </a:solidFill>
                <a:latin typeface="Bellota"/>
              </a:rPr>
              <a:t>What is Frailty?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775901"/>
            <a:ext cx="18103121" cy="249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2587" lvl="1" indent="-506293" algn="ctr">
              <a:lnSpc>
                <a:spcPts val="6566"/>
              </a:lnSpc>
              <a:buFont typeface="Arial"/>
              <a:buChar char="•"/>
            </a:pPr>
            <a:r>
              <a:rPr lang="en-US" sz="4690" dirty="0">
                <a:solidFill>
                  <a:srgbClr val="FFFFFF"/>
                </a:solidFill>
                <a:latin typeface="Bellota"/>
              </a:rPr>
              <a:t>NOT the same as aging, but more common with increasing age</a:t>
            </a:r>
          </a:p>
          <a:p>
            <a:pPr marL="1012587" lvl="1" indent="-506293" algn="ctr">
              <a:lnSpc>
                <a:spcPts val="6566"/>
              </a:lnSpc>
              <a:buFont typeface="Arial"/>
              <a:buChar char="•"/>
            </a:pPr>
            <a:r>
              <a:rPr lang="en-US" sz="4690" dirty="0">
                <a:solidFill>
                  <a:srgbClr val="FFFFFF"/>
                </a:solidFill>
                <a:latin typeface="Bellota"/>
              </a:rPr>
              <a:t>A deterioration of physical reserves resulting from stressors accumulated over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352800" y="298462"/>
            <a:ext cx="11156007" cy="132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2"/>
              </a:lnSpc>
              <a:spcBef>
                <a:spcPct val="0"/>
              </a:spcBef>
            </a:pPr>
            <a:r>
              <a:rPr lang="en-US" sz="7200" dirty="0">
                <a:solidFill>
                  <a:srgbClr val="92D050"/>
                </a:solidFill>
                <a:latin typeface="Bellota Bold"/>
              </a:rPr>
              <a:t>Why Screen for Frailty?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584" y="1949286"/>
            <a:ext cx="17930832" cy="560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1"/>
              </a:lnSpc>
            </a:pPr>
            <a:r>
              <a:rPr lang="en-US" sz="5400" dirty="0">
                <a:solidFill>
                  <a:schemeClr val="bg1"/>
                </a:solidFill>
                <a:latin typeface="Bellota Bold"/>
              </a:rPr>
              <a:t>The presence of frailty increases the risk of:</a:t>
            </a:r>
          </a:p>
          <a:p>
            <a:pPr algn="ctr">
              <a:lnSpc>
                <a:spcPts val="5451"/>
              </a:lnSpc>
            </a:pPr>
            <a:endParaRPr lang="en-US" sz="5400" dirty="0">
              <a:solidFill>
                <a:schemeClr val="bg1"/>
              </a:solidFill>
              <a:latin typeface="Bellota Bold"/>
            </a:endParaRPr>
          </a:p>
          <a:p>
            <a:pPr marL="840626" lvl="1" indent="-420313" algn="just">
              <a:lnSpc>
                <a:spcPts val="5451"/>
              </a:lnSpc>
              <a:buFont typeface="Arial"/>
              <a:buChar char="•"/>
            </a:pPr>
            <a:r>
              <a:rPr lang="en-US" sz="3893" dirty="0">
                <a:solidFill>
                  <a:srgbClr val="92D050"/>
                </a:solidFill>
                <a:latin typeface="Bellota Bold"/>
              </a:rPr>
              <a:t>Mortality</a:t>
            </a:r>
          </a:p>
          <a:p>
            <a:pPr marL="840626" lvl="1" indent="-420313" algn="just">
              <a:lnSpc>
                <a:spcPts val="5451"/>
              </a:lnSpc>
              <a:buFont typeface="Arial"/>
              <a:buChar char="•"/>
            </a:pPr>
            <a:r>
              <a:rPr lang="en-US" sz="3893" dirty="0">
                <a:solidFill>
                  <a:srgbClr val="92D050"/>
                </a:solidFill>
                <a:latin typeface="Bellota Bold"/>
              </a:rPr>
              <a:t>Complications</a:t>
            </a:r>
          </a:p>
          <a:p>
            <a:pPr marL="840626" lvl="1" indent="-420313" algn="just">
              <a:lnSpc>
                <a:spcPts val="5451"/>
              </a:lnSpc>
              <a:buFont typeface="Arial"/>
              <a:buChar char="•"/>
            </a:pPr>
            <a:r>
              <a:rPr lang="en-US" sz="3893" dirty="0">
                <a:solidFill>
                  <a:srgbClr val="92D050"/>
                </a:solidFill>
                <a:latin typeface="Bellota Bold"/>
              </a:rPr>
              <a:t>Non home discharge in those who could previously live independently</a:t>
            </a:r>
          </a:p>
          <a:p>
            <a:pPr algn="just">
              <a:lnSpc>
                <a:spcPts val="5451"/>
              </a:lnSpc>
            </a:pPr>
            <a:endParaRPr lang="en-US" sz="3893" dirty="0">
              <a:solidFill>
                <a:srgbClr val="FFFFFF"/>
              </a:solidFill>
              <a:latin typeface="Bellota Bold"/>
            </a:endParaRPr>
          </a:p>
          <a:p>
            <a:pPr algn="ctr">
              <a:lnSpc>
                <a:spcPts val="5451"/>
              </a:lnSpc>
            </a:pPr>
            <a:r>
              <a:rPr lang="en-US" sz="5400" dirty="0">
                <a:solidFill>
                  <a:schemeClr val="bg1"/>
                </a:solidFill>
                <a:latin typeface="Bellota Bold"/>
              </a:rPr>
              <a:t>Screening for frailty is the only intervention shown to consistently improve outcomes in these patients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155608" y="313416"/>
            <a:ext cx="11976784" cy="1301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92"/>
              </a:lnSpc>
              <a:spcBef>
                <a:spcPct val="0"/>
              </a:spcBef>
            </a:pPr>
            <a:r>
              <a:rPr lang="en-US" sz="6600" dirty="0">
                <a:solidFill>
                  <a:srgbClr val="92D050"/>
                </a:solidFill>
                <a:latin typeface="Bellota Bold"/>
              </a:rPr>
              <a:t>Goals of the Frailty 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928535"/>
            <a:ext cx="18288000" cy="4148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005" lvl="1" indent="-423503">
              <a:lnSpc>
                <a:spcPts val="5492"/>
              </a:lnSpc>
              <a:buFont typeface="Arial"/>
              <a:buChar char="•"/>
            </a:pPr>
            <a:r>
              <a:rPr lang="en-US" sz="3923">
                <a:solidFill>
                  <a:srgbClr val="FFFFFF"/>
                </a:solidFill>
                <a:latin typeface="Bellota Bold"/>
              </a:rPr>
              <a:t>Determine frequency of encountering frail patients in the general surgical population using approved screening tools</a:t>
            </a:r>
          </a:p>
          <a:p>
            <a:pPr marL="847005" lvl="1" indent="-423503">
              <a:lnSpc>
                <a:spcPts val="5492"/>
              </a:lnSpc>
              <a:buFont typeface="Arial"/>
              <a:buChar char="•"/>
            </a:pPr>
            <a:r>
              <a:rPr lang="en-US" sz="3923">
                <a:solidFill>
                  <a:srgbClr val="FFFFFF"/>
                </a:solidFill>
                <a:latin typeface="Bellota Bold"/>
              </a:rPr>
              <a:t>Initiate informed discussion between surgeon and patient/caregivers  regarding risks specific to this population</a:t>
            </a:r>
          </a:p>
          <a:p>
            <a:pPr marL="847005" lvl="1" indent="-423503">
              <a:lnSpc>
                <a:spcPts val="5492"/>
              </a:lnSpc>
              <a:buFont typeface="Arial"/>
              <a:buChar char="•"/>
            </a:pPr>
            <a:r>
              <a:rPr lang="en-US" sz="3923">
                <a:solidFill>
                  <a:srgbClr val="FFFFFF"/>
                </a:solidFill>
                <a:latin typeface="Bellota Bold"/>
              </a:rPr>
              <a:t>Lower the incidence of morbidity and mortality for frail patients undergoing elective procedures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743200" y="3235554"/>
            <a:ext cx="12039600" cy="1585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dirty="0">
                <a:solidFill>
                  <a:srgbClr val="FFFFFF"/>
                </a:solidFill>
                <a:latin typeface="Bellota Bold"/>
              </a:rPr>
              <a:t>Implementation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49740" y="1155429"/>
            <a:ext cx="15458367" cy="6687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9"/>
              </a:lnSpc>
            </a:pPr>
            <a:r>
              <a:rPr lang="en-US" sz="3828" dirty="0">
                <a:solidFill>
                  <a:srgbClr val="92D050"/>
                </a:solidFill>
                <a:latin typeface="Bellota Bold"/>
              </a:rPr>
              <a:t>Requirement 1: Multidisciplinary Meetings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Hold a total of 3 meetings throughout the course of the year with your stakeholders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Stakeholders should include people from various departments who will participate in the implementation of the project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First meeting must take place by 3/29/2024 with two additional meetings prior to 12/31/2024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First meeting to discuss project requirements/plan for implementation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Subsequent meetings to discuss progress, identify and troubleshoot barriers to implementation</a:t>
            </a:r>
          </a:p>
          <a:p>
            <a:pPr marL="718566" lvl="1" indent="-359283">
              <a:lnSpc>
                <a:spcPts val="4659"/>
              </a:lnSpc>
              <a:buFont typeface="Arial"/>
              <a:buChar char="•"/>
            </a:pPr>
            <a:r>
              <a:rPr lang="en-US" sz="3328" dirty="0">
                <a:solidFill>
                  <a:srgbClr val="FFFFFF"/>
                </a:solidFill>
                <a:latin typeface="Bellota Bold"/>
              </a:rPr>
              <a:t>Attendees and agenda/minutes to be included in final project submission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35062" y="1096327"/>
            <a:ext cx="16524238" cy="58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92D050"/>
                </a:solidFill>
                <a:latin typeface="Bellota Bold"/>
              </a:rPr>
              <a:t>Requirement 2: Determine Frailty Screening Tool</a:t>
            </a:r>
          </a:p>
          <a:p>
            <a:pPr marL="949964" lvl="1" indent="-474982">
              <a:buFont typeface="Arial"/>
              <a:buChar char="•"/>
            </a:pPr>
            <a:r>
              <a:rPr lang="en-US" sz="4200" b="1" dirty="0">
                <a:solidFill>
                  <a:srgbClr val="FFFFFF"/>
                </a:solidFill>
                <a:latin typeface="Bellota Bold"/>
              </a:rPr>
              <a:t>For returning sites</a:t>
            </a:r>
          </a:p>
          <a:p>
            <a:pPr marL="1407164" lvl="2" indent="-474982"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Bellota Bold"/>
              </a:rPr>
              <a:t>If continuing with 2023 tool, no action needed</a:t>
            </a:r>
          </a:p>
          <a:p>
            <a:pPr marL="1407164" lvl="2" indent="-474982"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Bellota Bold"/>
              </a:rPr>
              <a:t>If changing tools, please notify the Coordinating Center prior to 3/29/2024</a:t>
            </a:r>
          </a:p>
          <a:p>
            <a:pPr marL="1899928" lvl="2" indent="-633309">
              <a:buFont typeface="Arial"/>
              <a:buChar char="⚬"/>
            </a:pPr>
            <a:endParaRPr lang="en-US" sz="4000" dirty="0">
              <a:solidFill>
                <a:srgbClr val="FFFFFF"/>
              </a:solidFill>
              <a:latin typeface="Bellota Bold"/>
            </a:endParaRPr>
          </a:p>
          <a:p>
            <a:pPr marL="949964" lvl="1" indent="-474982">
              <a:buFont typeface="Arial"/>
              <a:buChar char="•"/>
            </a:pPr>
            <a:r>
              <a:rPr lang="en-US" sz="4200" dirty="0">
                <a:solidFill>
                  <a:srgbClr val="FFFFFF"/>
                </a:solidFill>
                <a:latin typeface="Bellota Bold"/>
              </a:rPr>
              <a:t>For new sites</a:t>
            </a:r>
            <a:endParaRPr lang="en-US" sz="4000" dirty="0">
              <a:solidFill>
                <a:srgbClr val="FFFFFF"/>
              </a:solidFill>
              <a:latin typeface="Bellota Bold"/>
            </a:endParaRPr>
          </a:p>
          <a:p>
            <a:pPr marL="1407164" lvl="2" indent="-474982"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Bellota Bold"/>
              </a:rPr>
              <a:t> Choose from available screening tools in Frailty Toolkit</a:t>
            </a:r>
          </a:p>
          <a:p>
            <a:pPr marL="1407164" lvl="2" indent="-474982"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Bellota Bold"/>
              </a:rPr>
              <a:t>Notify Coordinating Center prior to 3/29/2024 of choice of tool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6528179" cy="673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52"/>
              </a:lnSpc>
            </a:pPr>
            <a:r>
              <a:rPr lang="en-US" sz="5500" dirty="0">
                <a:solidFill>
                  <a:srgbClr val="92D050"/>
                </a:solidFill>
                <a:latin typeface="Bellota Bold"/>
              </a:rPr>
              <a:t>Requirement 3: Use of Frailty tool in </a:t>
            </a:r>
            <a:r>
              <a:rPr lang="en-US" sz="5500" u="sng" dirty="0">
                <a:solidFill>
                  <a:srgbClr val="92D050"/>
                </a:solidFill>
                <a:latin typeface="Bellota Bold"/>
              </a:rPr>
              <a:t>&gt;</a:t>
            </a:r>
            <a:r>
              <a:rPr lang="en-US" sz="5500" dirty="0">
                <a:solidFill>
                  <a:srgbClr val="92D050"/>
                </a:solidFill>
                <a:latin typeface="Bellota Bold"/>
              </a:rPr>
              <a:t> 75% of eligible patients</a:t>
            </a:r>
          </a:p>
          <a:p>
            <a:pPr marL="1127668" lvl="1" indent="-563834">
              <a:lnSpc>
                <a:spcPts val="7312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Bellota Bold"/>
              </a:rPr>
              <a:t>Age </a:t>
            </a:r>
            <a:r>
              <a:rPr lang="en-US" sz="4500" u="sng" dirty="0">
                <a:solidFill>
                  <a:srgbClr val="FFFFFF"/>
                </a:solidFill>
                <a:latin typeface="Bellota Bold"/>
              </a:rPr>
              <a:t>&gt;</a:t>
            </a:r>
            <a:r>
              <a:rPr lang="en-US" sz="4500" dirty="0">
                <a:solidFill>
                  <a:srgbClr val="FFFFFF"/>
                </a:solidFill>
                <a:latin typeface="Bellota Bold"/>
              </a:rPr>
              <a:t> 60 years on day of surgery</a:t>
            </a:r>
          </a:p>
          <a:p>
            <a:pPr marL="1127668" lvl="1" indent="-563834">
              <a:lnSpc>
                <a:spcPts val="7312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Bellota Bold"/>
              </a:rPr>
              <a:t>Current dialysis</a:t>
            </a:r>
          </a:p>
          <a:p>
            <a:pPr marL="1127668" lvl="1" indent="-563834">
              <a:lnSpc>
                <a:spcPts val="7312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Bellota Bold"/>
              </a:rPr>
              <a:t>Current cancer</a:t>
            </a:r>
          </a:p>
          <a:p>
            <a:pPr marL="1127668" lvl="1" indent="-563834">
              <a:lnSpc>
                <a:spcPts val="7312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Bellota Bold"/>
              </a:rPr>
              <a:t>Functional Health Status “Not Independent”</a:t>
            </a:r>
          </a:p>
          <a:p>
            <a:pPr marL="1127668" lvl="1" indent="-563834">
              <a:lnSpc>
                <a:spcPts val="7312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Bellota Bold"/>
              </a:rPr>
              <a:t>Current CHF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223561"/>
            <a:ext cx="10355728" cy="1487459"/>
          </a:xfrm>
          <a:custGeom>
            <a:avLst/>
            <a:gdLst/>
            <a:ahLst/>
            <a:cxnLst/>
            <a:rect l="l" t="t" r="r" b="b"/>
            <a:pathLst>
              <a:path w="10355728" h="1487459">
                <a:moveTo>
                  <a:pt x="0" y="0"/>
                </a:moveTo>
                <a:lnTo>
                  <a:pt x="10355728" y="0"/>
                </a:lnTo>
                <a:lnTo>
                  <a:pt x="10355728" y="1487459"/>
                </a:lnTo>
                <a:lnTo>
                  <a:pt x="0" y="1487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829981"/>
            <a:ext cx="10807559" cy="1457019"/>
          </a:xfrm>
          <a:custGeom>
            <a:avLst/>
            <a:gdLst/>
            <a:ahLst/>
            <a:cxnLst/>
            <a:rect l="l" t="t" r="r" b="b"/>
            <a:pathLst>
              <a:path w="10807559" h="1457019">
                <a:moveTo>
                  <a:pt x="0" y="0"/>
                </a:moveTo>
                <a:lnTo>
                  <a:pt x="10807559" y="0"/>
                </a:lnTo>
                <a:lnTo>
                  <a:pt x="1080755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5803873" cy="704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2"/>
              </a:lnSpc>
            </a:pPr>
            <a:r>
              <a:rPr lang="en-US" sz="6623" dirty="0">
                <a:solidFill>
                  <a:srgbClr val="92D050"/>
                </a:solidFill>
                <a:latin typeface="Bellota Bold"/>
              </a:rPr>
              <a:t>New in 2024</a:t>
            </a:r>
          </a:p>
          <a:p>
            <a:pPr algn="ctr">
              <a:lnSpc>
                <a:spcPts val="7452"/>
              </a:lnSpc>
            </a:pPr>
            <a:r>
              <a:rPr lang="en-US" sz="5000" dirty="0">
                <a:solidFill>
                  <a:srgbClr val="92D050"/>
                </a:solidFill>
                <a:latin typeface="Bellota Bold"/>
              </a:rPr>
              <a:t>Determine rationale for qualified patients not screened for frailty</a:t>
            </a:r>
          </a:p>
          <a:p>
            <a:pPr marL="954953" lvl="1" indent="-477476">
              <a:lnSpc>
                <a:spcPts val="6192"/>
              </a:lnSpc>
              <a:buFont typeface="Arial"/>
              <a:buChar char="•"/>
            </a:pPr>
            <a:r>
              <a:rPr lang="en-US" sz="4423" dirty="0">
                <a:solidFill>
                  <a:srgbClr val="FFFFFF"/>
                </a:solidFill>
                <a:latin typeface="Bellota Bold"/>
              </a:rPr>
              <a:t>This is not tracked in P4P</a:t>
            </a:r>
          </a:p>
          <a:p>
            <a:pPr marL="954953" lvl="1" indent="-477476">
              <a:lnSpc>
                <a:spcPts val="6192"/>
              </a:lnSpc>
              <a:buFont typeface="Arial"/>
              <a:buChar char="•"/>
            </a:pPr>
            <a:r>
              <a:rPr lang="en-US" sz="4423" dirty="0">
                <a:solidFill>
                  <a:srgbClr val="FFFFFF"/>
                </a:solidFill>
                <a:latin typeface="Bellota Bold"/>
              </a:rPr>
              <a:t>Purpose is to identify barriers to screening so that solutions can be identified</a:t>
            </a:r>
          </a:p>
          <a:p>
            <a:pPr marL="954953" lvl="1" indent="-477476">
              <a:lnSpc>
                <a:spcPts val="6192"/>
              </a:lnSpc>
              <a:buFont typeface="Arial"/>
              <a:buChar char="•"/>
            </a:pPr>
            <a:r>
              <a:rPr lang="en-US" sz="4423" dirty="0">
                <a:solidFill>
                  <a:srgbClr val="FFFFFF"/>
                </a:solidFill>
                <a:latin typeface="Bellota Bold"/>
              </a:rPr>
              <a:t>Communication/logs kept by office staff are acceptable to obtain this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527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Bellota</vt:lpstr>
      <vt:lpstr>Bellota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SURGICAL QUALITY - COLLABORATIVE -</dc:title>
  <dc:creator>Rochefort, Kim</dc:creator>
  <cp:lastModifiedBy>Kimberly Rochefort</cp:lastModifiedBy>
  <cp:revision>2</cp:revision>
  <dcterms:created xsi:type="dcterms:W3CDTF">2006-08-16T00:00:00Z</dcterms:created>
  <dcterms:modified xsi:type="dcterms:W3CDTF">2024-01-08T20:42:25Z</dcterms:modified>
  <dc:identifier>DAF1eogdajA</dc:identifier>
</cp:coreProperties>
</file>