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78" r:id="rId3"/>
    <p:sldId id="292" r:id="rId4"/>
    <p:sldId id="279" r:id="rId5"/>
    <p:sldId id="289" r:id="rId6"/>
    <p:sldId id="288" r:id="rId7"/>
    <p:sldId id="287" r:id="rId8"/>
    <p:sldId id="286" r:id="rId9"/>
    <p:sldId id="285" r:id="rId10"/>
    <p:sldId id="283" r:id="rId11"/>
    <p:sldId id="282" r:id="rId12"/>
    <p:sldId id="281" r:id="rId13"/>
    <p:sldId id="284" r:id="rId14"/>
    <p:sldId id="280"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53F"/>
    <a:srgbClr val="162F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89568" autoAdjust="0"/>
  </p:normalViewPr>
  <p:slideViewPr>
    <p:cSldViewPr snapToGrid="0">
      <p:cViewPr varScale="1">
        <p:scale>
          <a:sx n="120" d="100"/>
          <a:sy n="120" d="100"/>
        </p:scale>
        <p:origin x="1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BC5CF-6544-4D6C-86C5-CD1BFFF39B8E}"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93083-E7E1-4F24-ACC0-4418977B0BE8}" type="slidenum">
              <a:rPr lang="en-US" smtClean="0"/>
              <a:t>‹#›</a:t>
            </a:fld>
            <a:endParaRPr lang="en-US"/>
          </a:p>
        </p:txBody>
      </p:sp>
    </p:spTree>
    <p:extLst>
      <p:ext uri="{BB962C8B-B14F-4D97-AF65-F5344CB8AC3E}">
        <p14:creationId xmlns:p14="http://schemas.microsoft.com/office/powerpoint/2010/main" val="271601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D5E9-8388-43BB-B61E-278DFA45D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AA93A0-D722-4946-A712-28C2F809F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DC4D5C-D131-44B4-8B14-91D0C68EC09B}"/>
              </a:ext>
            </a:extLst>
          </p:cNvPr>
          <p:cNvSpPr>
            <a:spLocks noGrp="1"/>
          </p:cNvSpPr>
          <p:nvPr>
            <p:ph type="dt" sz="half" idx="10"/>
          </p:nvPr>
        </p:nvSpPr>
        <p:spPr/>
        <p:txBody>
          <a:bodyPr/>
          <a:lstStyle/>
          <a:p>
            <a:fld id="{762E6B1D-E837-4D42-8ED8-DC8AA5B2A716}" type="datetimeFigureOut">
              <a:rPr lang="en-US" smtClean="0"/>
              <a:t>1/31/2023</a:t>
            </a:fld>
            <a:endParaRPr lang="en-US"/>
          </a:p>
        </p:txBody>
      </p:sp>
      <p:sp>
        <p:nvSpPr>
          <p:cNvPr id="5" name="Footer Placeholder 4">
            <a:extLst>
              <a:ext uri="{FF2B5EF4-FFF2-40B4-BE49-F238E27FC236}">
                <a16:creationId xmlns:a16="http://schemas.microsoft.com/office/drawing/2014/main" id="{7CC8299D-BD67-4F1A-9387-8E8583C2A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202E9-555A-4AAE-9A15-0155C1AA603A}"/>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64772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87E4-B2A3-42A5-B206-CCBEE25744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9EBA92-D614-4D59-97AC-A194D1AC9A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48BF5-98F3-4EF3-8807-2960275878FF}"/>
              </a:ext>
            </a:extLst>
          </p:cNvPr>
          <p:cNvSpPr>
            <a:spLocks noGrp="1"/>
          </p:cNvSpPr>
          <p:nvPr>
            <p:ph type="dt" sz="half" idx="10"/>
          </p:nvPr>
        </p:nvSpPr>
        <p:spPr/>
        <p:txBody>
          <a:bodyPr/>
          <a:lstStyle/>
          <a:p>
            <a:fld id="{762E6B1D-E837-4D42-8ED8-DC8AA5B2A716}" type="datetimeFigureOut">
              <a:rPr lang="en-US" smtClean="0"/>
              <a:t>1/31/2023</a:t>
            </a:fld>
            <a:endParaRPr lang="en-US"/>
          </a:p>
        </p:txBody>
      </p:sp>
      <p:sp>
        <p:nvSpPr>
          <p:cNvPr id="5" name="Footer Placeholder 4">
            <a:extLst>
              <a:ext uri="{FF2B5EF4-FFF2-40B4-BE49-F238E27FC236}">
                <a16:creationId xmlns:a16="http://schemas.microsoft.com/office/drawing/2014/main" id="{632FD6A6-3D09-4F77-BE76-9ED0C7C62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01BFF-39A7-4F80-8B16-CECD8FF0ADFF}"/>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181197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02B129-640B-4BAA-90EF-EB149D2092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8C85DA-50F7-4086-BC0E-3E090A231D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D535E-35D5-4756-B408-57396CC8CA2F}"/>
              </a:ext>
            </a:extLst>
          </p:cNvPr>
          <p:cNvSpPr>
            <a:spLocks noGrp="1"/>
          </p:cNvSpPr>
          <p:nvPr>
            <p:ph type="dt" sz="half" idx="10"/>
          </p:nvPr>
        </p:nvSpPr>
        <p:spPr/>
        <p:txBody>
          <a:bodyPr/>
          <a:lstStyle/>
          <a:p>
            <a:fld id="{762E6B1D-E837-4D42-8ED8-DC8AA5B2A716}" type="datetimeFigureOut">
              <a:rPr lang="en-US" smtClean="0"/>
              <a:t>1/31/2023</a:t>
            </a:fld>
            <a:endParaRPr lang="en-US"/>
          </a:p>
        </p:txBody>
      </p:sp>
      <p:sp>
        <p:nvSpPr>
          <p:cNvPr id="5" name="Footer Placeholder 4">
            <a:extLst>
              <a:ext uri="{FF2B5EF4-FFF2-40B4-BE49-F238E27FC236}">
                <a16:creationId xmlns:a16="http://schemas.microsoft.com/office/drawing/2014/main" id="{E023D18B-3066-4070-AD6C-4342BC1A4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63C6E-C672-4845-AD7F-051F7648748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9926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1F49-8C2B-4521-9720-87B24215D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7C69E-56F1-4902-BD45-410AA53196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8CFFE-60BC-4462-A54D-64A44EEFD31E}"/>
              </a:ext>
            </a:extLst>
          </p:cNvPr>
          <p:cNvSpPr>
            <a:spLocks noGrp="1"/>
          </p:cNvSpPr>
          <p:nvPr>
            <p:ph type="dt" sz="half" idx="10"/>
          </p:nvPr>
        </p:nvSpPr>
        <p:spPr/>
        <p:txBody>
          <a:bodyPr/>
          <a:lstStyle/>
          <a:p>
            <a:fld id="{762E6B1D-E837-4D42-8ED8-DC8AA5B2A716}" type="datetimeFigureOut">
              <a:rPr lang="en-US" smtClean="0"/>
              <a:t>1/31/2023</a:t>
            </a:fld>
            <a:endParaRPr lang="en-US"/>
          </a:p>
        </p:txBody>
      </p:sp>
      <p:sp>
        <p:nvSpPr>
          <p:cNvPr id="5" name="Footer Placeholder 4">
            <a:extLst>
              <a:ext uri="{FF2B5EF4-FFF2-40B4-BE49-F238E27FC236}">
                <a16:creationId xmlns:a16="http://schemas.microsoft.com/office/drawing/2014/main" id="{41DAF103-4AD7-4440-8AFC-56F455044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6CDCB-BF58-41D1-BE7F-DC6A6D53D7C3}"/>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82001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0EEA-57A8-4225-9CB3-7F1C6BFE9D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875383-C024-4A64-8515-086F1599D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534547-C839-4007-A37A-FBAA06080CD7}"/>
              </a:ext>
            </a:extLst>
          </p:cNvPr>
          <p:cNvSpPr>
            <a:spLocks noGrp="1"/>
          </p:cNvSpPr>
          <p:nvPr>
            <p:ph type="dt" sz="half" idx="10"/>
          </p:nvPr>
        </p:nvSpPr>
        <p:spPr/>
        <p:txBody>
          <a:bodyPr/>
          <a:lstStyle/>
          <a:p>
            <a:fld id="{762E6B1D-E837-4D42-8ED8-DC8AA5B2A716}" type="datetimeFigureOut">
              <a:rPr lang="en-US" smtClean="0"/>
              <a:t>1/31/2023</a:t>
            </a:fld>
            <a:endParaRPr lang="en-US"/>
          </a:p>
        </p:txBody>
      </p:sp>
      <p:sp>
        <p:nvSpPr>
          <p:cNvPr id="5" name="Footer Placeholder 4">
            <a:extLst>
              <a:ext uri="{FF2B5EF4-FFF2-40B4-BE49-F238E27FC236}">
                <a16:creationId xmlns:a16="http://schemas.microsoft.com/office/drawing/2014/main" id="{DDDF21DD-C188-4B06-B443-08C400406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D952D-1EA6-4697-826C-4B5611EC66C8}"/>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6170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0A1-E053-4886-873B-96AD5F28D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88333-8970-4DCD-B90E-3841F4D4AC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27C0C9-EA29-48EE-9CAE-AE6AE1A113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3F93B-E9E9-4575-867E-FE9BD97652A0}"/>
              </a:ext>
            </a:extLst>
          </p:cNvPr>
          <p:cNvSpPr>
            <a:spLocks noGrp="1"/>
          </p:cNvSpPr>
          <p:nvPr>
            <p:ph type="dt" sz="half" idx="10"/>
          </p:nvPr>
        </p:nvSpPr>
        <p:spPr/>
        <p:txBody>
          <a:bodyPr/>
          <a:lstStyle/>
          <a:p>
            <a:fld id="{762E6B1D-E837-4D42-8ED8-DC8AA5B2A716}" type="datetimeFigureOut">
              <a:rPr lang="en-US" smtClean="0"/>
              <a:t>1/31/2023</a:t>
            </a:fld>
            <a:endParaRPr lang="en-US"/>
          </a:p>
        </p:txBody>
      </p:sp>
      <p:sp>
        <p:nvSpPr>
          <p:cNvPr id="6" name="Footer Placeholder 5">
            <a:extLst>
              <a:ext uri="{FF2B5EF4-FFF2-40B4-BE49-F238E27FC236}">
                <a16:creationId xmlns:a16="http://schemas.microsoft.com/office/drawing/2014/main" id="{87434492-DEDD-41C9-A7F8-E9621FFB7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D30CB-FAD9-4E14-B0B8-DA56396AEA6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70456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3AF05-C35B-4E57-B30A-FCA22624E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6054F8-5F7C-44F4-B6E2-B22B7751B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50DAB-C21A-4716-A7E5-B32DBA011F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22246D-14D2-476B-A46C-6D58DC80C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31691-D373-4A36-8A8A-0A7FA982B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5B7058-268D-46D6-B12A-0A0556A9E410}"/>
              </a:ext>
            </a:extLst>
          </p:cNvPr>
          <p:cNvSpPr>
            <a:spLocks noGrp="1"/>
          </p:cNvSpPr>
          <p:nvPr>
            <p:ph type="dt" sz="half" idx="10"/>
          </p:nvPr>
        </p:nvSpPr>
        <p:spPr/>
        <p:txBody>
          <a:bodyPr/>
          <a:lstStyle/>
          <a:p>
            <a:fld id="{762E6B1D-E837-4D42-8ED8-DC8AA5B2A716}" type="datetimeFigureOut">
              <a:rPr lang="en-US" smtClean="0"/>
              <a:t>1/31/2023</a:t>
            </a:fld>
            <a:endParaRPr lang="en-US"/>
          </a:p>
        </p:txBody>
      </p:sp>
      <p:sp>
        <p:nvSpPr>
          <p:cNvPr id="8" name="Footer Placeholder 7">
            <a:extLst>
              <a:ext uri="{FF2B5EF4-FFF2-40B4-BE49-F238E27FC236}">
                <a16:creationId xmlns:a16="http://schemas.microsoft.com/office/drawing/2014/main" id="{6AD2D8F4-89C2-4551-B4F1-E48A011092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FF6277-44D8-4E20-A997-D5378E4C46C9}"/>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148867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6664-44A1-4212-8D0E-652A62F7CC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93C899-5D58-4C42-AFE1-C45301A87B3B}"/>
              </a:ext>
            </a:extLst>
          </p:cNvPr>
          <p:cNvSpPr>
            <a:spLocks noGrp="1"/>
          </p:cNvSpPr>
          <p:nvPr>
            <p:ph type="dt" sz="half" idx="10"/>
          </p:nvPr>
        </p:nvSpPr>
        <p:spPr/>
        <p:txBody>
          <a:bodyPr/>
          <a:lstStyle/>
          <a:p>
            <a:fld id="{762E6B1D-E837-4D42-8ED8-DC8AA5B2A716}" type="datetimeFigureOut">
              <a:rPr lang="en-US" smtClean="0"/>
              <a:t>1/31/2023</a:t>
            </a:fld>
            <a:endParaRPr lang="en-US"/>
          </a:p>
        </p:txBody>
      </p:sp>
      <p:sp>
        <p:nvSpPr>
          <p:cNvPr id="4" name="Footer Placeholder 3">
            <a:extLst>
              <a:ext uri="{FF2B5EF4-FFF2-40B4-BE49-F238E27FC236}">
                <a16:creationId xmlns:a16="http://schemas.microsoft.com/office/drawing/2014/main" id="{5500AB02-AC44-4CD1-BAA8-29DC30C6F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F1346-CA69-466E-904D-42D74875AC02}"/>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10208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40148-7E17-4093-B32D-23AA137F85D2}"/>
              </a:ext>
            </a:extLst>
          </p:cNvPr>
          <p:cNvSpPr>
            <a:spLocks noGrp="1"/>
          </p:cNvSpPr>
          <p:nvPr>
            <p:ph type="dt" sz="half" idx="10"/>
          </p:nvPr>
        </p:nvSpPr>
        <p:spPr/>
        <p:txBody>
          <a:bodyPr/>
          <a:lstStyle/>
          <a:p>
            <a:fld id="{762E6B1D-E837-4D42-8ED8-DC8AA5B2A716}" type="datetimeFigureOut">
              <a:rPr lang="en-US" smtClean="0"/>
              <a:t>1/31/2023</a:t>
            </a:fld>
            <a:endParaRPr lang="en-US"/>
          </a:p>
        </p:txBody>
      </p:sp>
      <p:sp>
        <p:nvSpPr>
          <p:cNvPr id="3" name="Footer Placeholder 2">
            <a:extLst>
              <a:ext uri="{FF2B5EF4-FFF2-40B4-BE49-F238E27FC236}">
                <a16:creationId xmlns:a16="http://schemas.microsoft.com/office/drawing/2014/main" id="{FF84A055-17E5-4B92-83B2-938A19EC2E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44E33E-5C69-419A-8E03-782EC2B53A4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43946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D93C-1FB4-43AE-9B63-93F32F78F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E45715-2DDD-457F-AADC-88E47C1A1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2C33C5-B203-4CFD-B63A-53BFC1BBD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52E798-A0A9-4092-8BA9-F895476D19B9}"/>
              </a:ext>
            </a:extLst>
          </p:cNvPr>
          <p:cNvSpPr>
            <a:spLocks noGrp="1"/>
          </p:cNvSpPr>
          <p:nvPr>
            <p:ph type="dt" sz="half" idx="10"/>
          </p:nvPr>
        </p:nvSpPr>
        <p:spPr/>
        <p:txBody>
          <a:bodyPr/>
          <a:lstStyle/>
          <a:p>
            <a:fld id="{762E6B1D-E837-4D42-8ED8-DC8AA5B2A716}" type="datetimeFigureOut">
              <a:rPr lang="en-US" smtClean="0"/>
              <a:t>1/31/2023</a:t>
            </a:fld>
            <a:endParaRPr lang="en-US"/>
          </a:p>
        </p:txBody>
      </p:sp>
      <p:sp>
        <p:nvSpPr>
          <p:cNvPr id="6" name="Footer Placeholder 5">
            <a:extLst>
              <a:ext uri="{FF2B5EF4-FFF2-40B4-BE49-F238E27FC236}">
                <a16:creationId xmlns:a16="http://schemas.microsoft.com/office/drawing/2014/main" id="{379E1F04-42F1-4E80-A6C5-692BF7215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4B8C0-B454-4769-B1F6-6C91BDA9D3F9}"/>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62632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1510-D840-4905-BC54-DE878A64E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239AA9-D4A4-43D7-961F-93FCF6851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A9EE2-6D0D-4125-853B-ADF1ECDAB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A549C-098A-485C-AD0D-14A37A13030F}"/>
              </a:ext>
            </a:extLst>
          </p:cNvPr>
          <p:cNvSpPr>
            <a:spLocks noGrp="1"/>
          </p:cNvSpPr>
          <p:nvPr>
            <p:ph type="dt" sz="half" idx="10"/>
          </p:nvPr>
        </p:nvSpPr>
        <p:spPr/>
        <p:txBody>
          <a:bodyPr/>
          <a:lstStyle/>
          <a:p>
            <a:fld id="{762E6B1D-E837-4D42-8ED8-DC8AA5B2A716}" type="datetimeFigureOut">
              <a:rPr lang="en-US" smtClean="0"/>
              <a:t>1/31/2023</a:t>
            </a:fld>
            <a:endParaRPr lang="en-US"/>
          </a:p>
        </p:txBody>
      </p:sp>
      <p:sp>
        <p:nvSpPr>
          <p:cNvPr id="6" name="Footer Placeholder 5">
            <a:extLst>
              <a:ext uri="{FF2B5EF4-FFF2-40B4-BE49-F238E27FC236}">
                <a16:creationId xmlns:a16="http://schemas.microsoft.com/office/drawing/2014/main" id="{1F87240E-9542-4B64-9428-B5B936D3F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F5C2B-32A6-4093-A7C6-12D79990785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27304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5A155-6B95-46B0-8870-B1C08CA6E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8B0922-5497-40D4-BAF3-1300C3A95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E3925-F92B-49FC-A1D4-FE1FEC4A4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E6B1D-E837-4D42-8ED8-DC8AA5B2A716}" type="datetimeFigureOut">
              <a:rPr lang="en-US" smtClean="0"/>
              <a:t>1/31/2023</a:t>
            </a:fld>
            <a:endParaRPr lang="en-US"/>
          </a:p>
        </p:txBody>
      </p:sp>
      <p:sp>
        <p:nvSpPr>
          <p:cNvPr id="5" name="Footer Placeholder 4">
            <a:extLst>
              <a:ext uri="{FF2B5EF4-FFF2-40B4-BE49-F238E27FC236}">
                <a16:creationId xmlns:a16="http://schemas.microsoft.com/office/drawing/2014/main" id="{3368EB60-627C-4BFF-BC26-E40FA2D84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6E7C8A-DC6A-44AC-8F7C-C7A991870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0F1D8-05A1-498D-B4A0-457415A4A1B6}" type="slidenum">
              <a:rPr lang="en-US" smtClean="0"/>
              <a:t>‹#›</a:t>
            </a:fld>
            <a:endParaRPr lang="en-US"/>
          </a:p>
        </p:txBody>
      </p:sp>
    </p:spTree>
    <p:extLst>
      <p:ext uri="{BB962C8B-B14F-4D97-AF65-F5344CB8AC3E}">
        <p14:creationId xmlns:p14="http://schemas.microsoft.com/office/powerpoint/2010/main" val="37031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sqc.org/quality-improvement/toolkits/msqc-frailty-toolkit/"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mhealth-my.sharepoint.com/personal/krochefo_med_umich_edu/Documents/Desktop/frailty%20project/Frail%20Scale%20Tools/Approved%20Screening%20Tools%20(appendix%20A)/Edmonton%20Frail%20Scale.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oom with medical equipment&#10;&#10;Description automatically generated with medium confidence">
            <a:extLst>
              <a:ext uri="{FF2B5EF4-FFF2-40B4-BE49-F238E27FC236}">
                <a16:creationId xmlns:a16="http://schemas.microsoft.com/office/drawing/2014/main" id="{977447B6-AC94-496D-887E-1842930089B2}"/>
              </a:ext>
            </a:extLst>
          </p:cNvPr>
          <p:cNvPicPr>
            <a:picLocks noChangeAspect="1"/>
          </p:cNvPicPr>
          <p:nvPr/>
        </p:nvPicPr>
        <p:blipFill rotWithShape="1">
          <a:blip r:embed="rId2">
            <a:extLst>
              <a:ext uri="{28A0092B-C50C-407E-A947-70E740481C1C}">
                <a14:useLocalDpi xmlns:a14="http://schemas.microsoft.com/office/drawing/2010/main" val="0"/>
              </a:ext>
            </a:extLst>
          </a:blip>
          <a:srcRect l="-50"/>
          <a:stretch/>
        </p:blipFill>
        <p:spPr>
          <a:xfrm>
            <a:off x="0" y="0"/>
            <a:ext cx="12192000" cy="6843882"/>
          </a:xfrm>
          <a:prstGeom prst="rect">
            <a:avLst/>
          </a:prstGeom>
        </p:spPr>
      </p:pic>
      <p:sp>
        <p:nvSpPr>
          <p:cNvPr id="5" name="Rectangle 4">
            <a:extLst>
              <a:ext uri="{FF2B5EF4-FFF2-40B4-BE49-F238E27FC236}">
                <a16:creationId xmlns:a16="http://schemas.microsoft.com/office/drawing/2014/main" id="{2917DCBE-C756-4429-92D0-B1E0F341AAA9}"/>
              </a:ext>
            </a:extLst>
          </p:cNvPr>
          <p:cNvSpPr/>
          <p:nvPr/>
        </p:nvSpPr>
        <p:spPr>
          <a:xfrm>
            <a:off x="0" y="0"/>
            <a:ext cx="12192000" cy="6869430"/>
          </a:xfrm>
          <a:prstGeom prst="rect">
            <a:avLst/>
          </a:prstGeom>
          <a:solidFill>
            <a:srgbClr val="162F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448EA64-1037-4B5E-967D-43F3BCFCD2BD}"/>
              </a:ext>
            </a:extLst>
          </p:cNvPr>
          <p:cNvSpPr txBox="1"/>
          <p:nvPr/>
        </p:nvSpPr>
        <p:spPr>
          <a:xfrm>
            <a:off x="8530390" y="5979886"/>
            <a:ext cx="2430378" cy="400110"/>
          </a:xfrm>
          <a:prstGeom prst="rect">
            <a:avLst/>
          </a:prstGeom>
          <a:noFill/>
        </p:spPr>
        <p:txBody>
          <a:bodyPr wrap="square" rtlCol="0">
            <a:spAutoFit/>
          </a:bodyPr>
          <a:lstStyle/>
          <a:p>
            <a:pPr algn="ctr"/>
            <a:r>
              <a:rPr lang="en-US" sz="2000" dirty="0">
                <a:solidFill>
                  <a:schemeClr val="bg1"/>
                </a:solidFill>
              </a:rPr>
              <a:t>January 31, 2023</a:t>
            </a:r>
          </a:p>
        </p:txBody>
      </p:sp>
      <p:sp>
        <p:nvSpPr>
          <p:cNvPr id="12" name="TextBox 11">
            <a:extLst>
              <a:ext uri="{FF2B5EF4-FFF2-40B4-BE49-F238E27FC236}">
                <a16:creationId xmlns:a16="http://schemas.microsoft.com/office/drawing/2014/main" id="{118A0B4F-050D-4C96-89F6-AB08D304019B}"/>
              </a:ext>
            </a:extLst>
          </p:cNvPr>
          <p:cNvSpPr txBox="1"/>
          <p:nvPr/>
        </p:nvSpPr>
        <p:spPr>
          <a:xfrm>
            <a:off x="8135138" y="5043713"/>
            <a:ext cx="3374570" cy="461665"/>
          </a:xfrm>
          <a:prstGeom prst="rect">
            <a:avLst/>
          </a:prstGeom>
          <a:noFill/>
        </p:spPr>
        <p:txBody>
          <a:bodyPr wrap="square" rtlCol="0">
            <a:spAutoFit/>
          </a:bodyPr>
          <a:lstStyle/>
          <a:p>
            <a:pPr algn="ctr"/>
            <a:r>
              <a:rPr lang="en-US" sz="2400" dirty="0">
                <a:solidFill>
                  <a:schemeClr val="bg1"/>
                </a:solidFill>
              </a:rPr>
              <a:t>Frailty QI Kickoff</a:t>
            </a:r>
          </a:p>
        </p:txBody>
      </p:sp>
      <p:pic>
        <p:nvPicPr>
          <p:cNvPr id="8" name="Picture 7" descr="Logo&#10;&#10;Description automatically generated">
            <a:extLst>
              <a:ext uri="{FF2B5EF4-FFF2-40B4-BE49-F238E27FC236}">
                <a16:creationId xmlns:a16="http://schemas.microsoft.com/office/drawing/2014/main" id="{CD933765-CAF7-4269-B852-C9E1760DA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830" y="3454400"/>
            <a:ext cx="3933844" cy="1511705"/>
          </a:xfrm>
          <a:prstGeom prst="rect">
            <a:avLst/>
          </a:prstGeom>
        </p:spPr>
      </p:pic>
    </p:spTree>
    <p:extLst>
      <p:ext uri="{BB962C8B-B14F-4D97-AF65-F5344CB8AC3E}">
        <p14:creationId xmlns:p14="http://schemas.microsoft.com/office/powerpoint/2010/main" val="181920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45B75-E7D3-328B-0D0A-83A7280047B3}"/>
              </a:ext>
            </a:extLst>
          </p:cNvPr>
          <p:cNvSpPr>
            <a:spLocks noGrp="1"/>
          </p:cNvSpPr>
          <p:nvPr>
            <p:ph type="title"/>
          </p:nvPr>
        </p:nvSpPr>
        <p:spPr>
          <a:xfrm>
            <a:off x="582881" y="186995"/>
            <a:ext cx="10515600" cy="1325563"/>
          </a:xfrm>
        </p:spPr>
        <p:txBody>
          <a:bodyPr/>
          <a:lstStyle/>
          <a:p>
            <a:r>
              <a:rPr lang="en-US" dirty="0">
                <a:solidFill>
                  <a:srgbClr val="162F56"/>
                </a:solidFill>
              </a:rPr>
              <a:t>Informed Discussion </a:t>
            </a:r>
          </a:p>
        </p:txBody>
      </p:sp>
      <p:sp>
        <p:nvSpPr>
          <p:cNvPr id="3" name="Content Placeholder 2">
            <a:extLst>
              <a:ext uri="{FF2B5EF4-FFF2-40B4-BE49-F238E27FC236}">
                <a16:creationId xmlns:a16="http://schemas.microsoft.com/office/drawing/2014/main" id="{C5AC5C19-FEC4-A151-B085-5376E2F978F9}"/>
              </a:ext>
            </a:extLst>
          </p:cNvPr>
          <p:cNvSpPr>
            <a:spLocks noGrp="1"/>
          </p:cNvSpPr>
          <p:nvPr>
            <p:ph idx="1"/>
          </p:nvPr>
        </p:nvSpPr>
        <p:spPr>
          <a:xfrm>
            <a:off x="732974" y="1455479"/>
            <a:ext cx="10515600" cy="4351338"/>
          </a:xfrm>
        </p:spPr>
        <p:txBody>
          <a:bodyPr>
            <a:normAutofit fontScale="92500"/>
          </a:bodyPr>
          <a:lstStyle/>
          <a:p>
            <a:r>
              <a:rPr lang="en-US" dirty="0">
                <a:solidFill>
                  <a:srgbClr val="162F56"/>
                </a:solidFill>
              </a:rPr>
              <a:t>During preoperative planning, the surgeon or a designee acting on the surgeon’s behalf should review the results of frailty screening with every patient screened.</a:t>
            </a:r>
          </a:p>
          <a:p>
            <a:r>
              <a:rPr lang="en-US" dirty="0">
                <a:solidFill>
                  <a:srgbClr val="162F56"/>
                </a:solidFill>
              </a:rPr>
              <a:t>The frailty status of the patient (robust, prefrail, frail, very frail) should be used to guide discussion of additional risks that may exist for the patient.</a:t>
            </a:r>
          </a:p>
          <a:p>
            <a:r>
              <a:rPr lang="en-US" dirty="0">
                <a:solidFill>
                  <a:srgbClr val="162F56"/>
                </a:solidFill>
              </a:rPr>
              <a:t>Discussion should include </a:t>
            </a:r>
            <a:r>
              <a:rPr lang="en-US" dirty="0" err="1">
                <a:solidFill>
                  <a:srgbClr val="162F56"/>
                </a:solidFill>
              </a:rPr>
              <a:t>pt</a:t>
            </a:r>
            <a:r>
              <a:rPr lang="en-US" dirty="0">
                <a:solidFill>
                  <a:srgbClr val="162F56"/>
                </a:solidFill>
              </a:rPr>
              <a:t>/caregiver’s overall goals of care</a:t>
            </a:r>
          </a:p>
          <a:p>
            <a:pPr lvl="1"/>
            <a:r>
              <a:rPr lang="en-US" dirty="0">
                <a:solidFill>
                  <a:srgbClr val="162F56"/>
                </a:solidFill>
              </a:rPr>
              <a:t>Examples of overall goals of care are: to cure a symptom/condition; continue to live independently; provide relief from pain, etc.</a:t>
            </a:r>
          </a:p>
          <a:p>
            <a:r>
              <a:rPr lang="en-US" dirty="0">
                <a:solidFill>
                  <a:srgbClr val="162F56"/>
                </a:solidFill>
              </a:rPr>
              <a:t>The treatment plan should align with the identified goals of care and both surgical and non-surgical interventions should be presented and discussed.</a:t>
            </a:r>
          </a:p>
        </p:txBody>
      </p:sp>
    </p:spTree>
    <p:extLst>
      <p:ext uri="{BB962C8B-B14F-4D97-AF65-F5344CB8AC3E}">
        <p14:creationId xmlns:p14="http://schemas.microsoft.com/office/powerpoint/2010/main" val="11377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978C7-4383-AC9C-EAD6-7035C99E7361}"/>
              </a:ext>
            </a:extLst>
          </p:cNvPr>
          <p:cNvSpPr>
            <a:spLocks noGrp="1"/>
          </p:cNvSpPr>
          <p:nvPr>
            <p:ph type="title"/>
          </p:nvPr>
        </p:nvSpPr>
        <p:spPr>
          <a:xfrm>
            <a:off x="666008" y="141787"/>
            <a:ext cx="10515600" cy="1325563"/>
          </a:xfrm>
        </p:spPr>
        <p:txBody>
          <a:bodyPr/>
          <a:lstStyle/>
          <a:p>
            <a:r>
              <a:rPr lang="en-US" dirty="0">
                <a:solidFill>
                  <a:srgbClr val="162F56"/>
                </a:solidFill>
              </a:rPr>
              <a:t>Benefits of Informed Discussion</a:t>
            </a:r>
          </a:p>
        </p:txBody>
      </p:sp>
      <p:sp>
        <p:nvSpPr>
          <p:cNvPr id="3" name="Content Placeholder 2">
            <a:extLst>
              <a:ext uri="{FF2B5EF4-FFF2-40B4-BE49-F238E27FC236}">
                <a16:creationId xmlns:a16="http://schemas.microsoft.com/office/drawing/2014/main" id="{1ECA88B7-0E98-0EA7-3A91-39D627D1E590}"/>
              </a:ext>
            </a:extLst>
          </p:cNvPr>
          <p:cNvSpPr>
            <a:spLocks noGrp="1"/>
          </p:cNvSpPr>
          <p:nvPr>
            <p:ph idx="1"/>
          </p:nvPr>
        </p:nvSpPr>
        <p:spPr>
          <a:xfrm>
            <a:off x="666008" y="1443306"/>
            <a:ext cx="10515600" cy="4351338"/>
          </a:xfrm>
        </p:spPr>
        <p:txBody>
          <a:bodyPr>
            <a:normAutofit fontScale="92500" lnSpcReduction="20000"/>
          </a:bodyPr>
          <a:lstStyle/>
          <a:p>
            <a:pPr>
              <a:buClr>
                <a:srgbClr val="8BC53F"/>
              </a:buClr>
            </a:pPr>
            <a:r>
              <a:rPr lang="en-US" dirty="0">
                <a:solidFill>
                  <a:srgbClr val="162F56"/>
                </a:solidFill>
              </a:rPr>
              <a:t>Simply screening and discussing risk has been shown to improve post operative outcomes</a:t>
            </a:r>
          </a:p>
          <a:p>
            <a:pPr>
              <a:buClr>
                <a:srgbClr val="8BC53F"/>
              </a:buClr>
            </a:pPr>
            <a:r>
              <a:rPr lang="en-US" dirty="0">
                <a:solidFill>
                  <a:srgbClr val="162F56"/>
                </a:solidFill>
              </a:rPr>
              <a:t>Identification of potentially modifiable factors specific to the patient may result in adjusting surgical plan to allow for pt optimization</a:t>
            </a:r>
          </a:p>
          <a:p>
            <a:pPr>
              <a:buClr>
                <a:srgbClr val="8BC53F"/>
              </a:buClr>
            </a:pPr>
            <a:r>
              <a:rPr lang="en-US" dirty="0">
                <a:solidFill>
                  <a:srgbClr val="162F56"/>
                </a:solidFill>
              </a:rPr>
              <a:t>The decided-on intervention should align with the patient’s overall goals of care</a:t>
            </a:r>
          </a:p>
          <a:p>
            <a:pPr lvl="1">
              <a:buClr>
                <a:srgbClr val="8BC53F"/>
              </a:buClr>
            </a:pPr>
            <a:r>
              <a:rPr lang="en-US" dirty="0">
                <a:solidFill>
                  <a:srgbClr val="162F56"/>
                </a:solidFill>
              </a:rPr>
              <a:t>Ex: If continued independence is of utmost importance, the possibility of extended recovery time or need for post acute care should be discussed</a:t>
            </a:r>
          </a:p>
          <a:p>
            <a:pPr lvl="1">
              <a:buClr>
                <a:srgbClr val="8BC53F"/>
              </a:buClr>
            </a:pPr>
            <a:r>
              <a:rPr lang="en-US" dirty="0">
                <a:solidFill>
                  <a:srgbClr val="162F56"/>
                </a:solidFill>
              </a:rPr>
              <a:t>Both surgical and non-surgical interventions, along with the risks and benefits relative to the pt condition should be discussed</a:t>
            </a:r>
          </a:p>
          <a:p>
            <a:pPr>
              <a:buClr>
                <a:srgbClr val="8BC53F"/>
              </a:buClr>
            </a:pPr>
            <a:r>
              <a:rPr lang="en-US" dirty="0">
                <a:solidFill>
                  <a:srgbClr val="162F56"/>
                </a:solidFill>
              </a:rPr>
              <a:t>Education should be provided to pt/caregivers on possible complications they may encounter while recovering in hospital or at home and what to do if signs of complication arise</a:t>
            </a:r>
          </a:p>
        </p:txBody>
      </p:sp>
    </p:spTree>
    <p:extLst>
      <p:ext uri="{BB962C8B-B14F-4D97-AF65-F5344CB8AC3E}">
        <p14:creationId xmlns:p14="http://schemas.microsoft.com/office/powerpoint/2010/main" val="200484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2B507-AB64-30EC-3F60-EAF3BE7E6AD1}"/>
              </a:ext>
            </a:extLst>
          </p:cNvPr>
          <p:cNvSpPr>
            <a:spLocks noGrp="1"/>
          </p:cNvSpPr>
          <p:nvPr>
            <p:ph type="title"/>
          </p:nvPr>
        </p:nvSpPr>
        <p:spPr>
          <a:xfrm>
            <a:off x="689759" y="234496"/>
            <a:ext cx="10515600" cy="1325563"/>
          </a:xfrm>
        </p:spPr>
        <p:txBody>
          <a:bodyPr/>
          <a:lstStyle/>
          <a:p>
            <a:r>
              <a:rPr lang="en-US" dirty="0"/>
              <a:t>So your patient is frail…..</a:t>
            </a:r>
          </a:p>
        </p:txBody>
      </p:sp>
      <p:sp>
        <p:nvSpPr>
          <p:cNvPr id="10" name="Content Placeholder 9">
            <a:extLst>
              <a:ext uri="{FF2B5EF4-FFF2-40B4-BE49-F238E27FC236}">
                <a16:creationId xmlns:a16="http://schemas.microsoft.com/office/drawing/2014/main" id="{81D6D16A-92B4-2543-75E5-96791742BF8D}"/>
              </a:ext>
            </a:extLst>
          </p:cNvPr>
          <p:cNvSpPr>
            <a:spLocks noGrp="1"/>
          </p:cNvSpPr>
          <p:nvPr>
            <p:ph sz="half" idx="2"/>
          </p:nvPr>
        </p:nvSpPr>
        <p:spPr>
          <a:xfrm>
            <a:off x="6023759" y="1422616"/>
            <a:ext cx="5181600" cy="4351338"/>
          </a:xfrm>
        </p:spPr>
        <p:txBody>
          <a:bodyPr>
            <a:normAutofit fontScale="77500" lnSpcReduction="20000"/>
          </a:bodyPr>
          <a:lstStyle/>
          <a:p>
            <a:pPr>
              <a:buClr>
                <a:srgbClr val="8BC53F"/>
              </a:buClr>
            </a:pPr>
            <a:r>
              <a:rPr lang="en-US" dirty="0">
                <a:solidFill>
                  <a:srgbClr val="162F56"/>
                </a:solidFill>
              </a:rPr>
              <a:t>Collaboration with a geriatrics team for a Comprehensive Geriatric Assessment and involving a geriatrician in care haver been shown to greatly improve outcomes</a:t>
            </a:r>
          </a:p>
          <a:p>
            <a:pPr>
              <a:buClr>
                <a:srgbClr val="8BC53F"/>
              </a:buClr>
            </a:pPr>
            <a:r>
              <a:rPr lang="en-US" dirty="0">
                <a:solidFill>
                  <a:srgbClr val="162F56"/>
                </a:solidFill>
              </a:rPr>
              <a:t>Relatively simple measures and increased surveillance can help mitigate the risk of an adverse outcome</a:t>
            </a:r>
          </a:p>
          <a:p>
            <a:pPr>
              <a:buClr>
                <a:srgbClr val="8BC53F"/>
              </a:buClr>
            </a:pPr>
            <a:r>
              <a:rPr lang="en-US" dirty="0">
                <a:solidFill>
                  <a:srgbClr val="162F56"/>
                </a:solidFill>
              </a:rPr>
              <a:t>Involvement and education of patient and family in home management/what to expect postoperatively can help identify issues and facilitate early intervention if issues arise</a:t>
            </a:r>
          </a:p>
          <a:p>
            <a:pPr>
              <a:buClr>
                <a:srgbClr val="8BC53F"/>
              </a:buClr>
            </a:pPr>
            <a:r>
              <a:rPr lang="en-US" dirty="0">
                <a:solidFill>
                  <a:srgbClr val="162F56"/>
                </a:solidFill>
              </a:rPr>
              <a:t>The </a:t>
            </a:r>
            <a:r>
              <a:rPr lang="en-US" dirty="0">
                <a:solidFill>
                  <a:srgbClr val="8BC53F"/>
                </a:solidFill>
                <a:hlinkClick r:id="rId3">
                  <a:extLst>
                    <a:ext uri="{A12FA001-AC4F-418D-AE19-62706E023703}">
                      <ahyp:hlinkClr xmlns:ahyp="http://schemas.microsoft.com/office/drawing/2018/hyperlinkcolor" val="tx"/>
                    </a:ext>
                  </a:extLst>
                </a:hlinkClick>
              </a:rPr>
              <a:t>frailty toolkit</a:t>
            </a:r>
            <a:r>
              <a:rPr lang="en-US" dirty="0">
                <a:solidFill>
                  <a:srgbClr val="8BC53F"/>
                </a:solidFill>
              </a:rPr>
              <a:t> </a:t>
            </a:r>
            <a:r>
              <a:rPr lang="en-US" dirty="0">
                <a:solidFill>
                  <a:srgbClr val="162F56"/>
                </a:solidFill>
              </a:rPr>
              <a:t>contains articles and tools with ways to improve the care of frail patients in all stages of the operative period</a:t>
            </a:r>
          </a:p>
        </p:txBody>
      </p:sp>
      <p:pic>
        <p:nvPicPr>
          <p:cNvPr id="1026" name="Picture 2" descr="🤔 What Do These Emojis Actually Mean?">
            <a:extLst>
              <a:ext uri="{FF2B5EF4-FFF2-40B4-BE49-F238E27FC236}">
                <a16:creationId xmlns:a16="http://schemas.microsoft.com/office/drawing/2014/main" id="{40DB8902-1CA0-DCB0-DC07-03044834B6E1}"/>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32974" y="1874520"/>
            <a:ext cx="5181600"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92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703A6-6243-3361-13B0-937AEE1ECA03}"/>
              </a:ext>
            </a:extLst>
          </p:cNvPr>
          <p:cNvSpPr>
            <a:spLocks noGrp="1"/>
          </p:cNvSpPr>
          <p:nvPr>
            <p:ph type="title"/>
          </p:nvPr>
        </p:nvSpPr>
        <p:spPr>
          <a:xfrm>
            <a:off x="648194" y="141787"/>
            <a:ext cx="10515600" cy="1325563"/>
          </a:xfrm>
        </p:spPr>
        <p:txBody>
          <a:bodyPr/>
          <a:lstStyle/>
          <a:p>
            <a:r>
              <a:rPr lang="en-US" dirty="0">
                <a:solidFill>
                  <a:srgbClr val="162F56"/>
                </a:solidFill>
              </a:rPr>
              <a:t>Important Dates</a:t>
            </a:r>
          </a:p>
        </p:txBody>
      </p:sp>
      <p:sp>
        <p:nvSpPr>
          <p:cNvPr id="3" name="Content Placeholder 2">
            <a:extLst>
              <a:ext uri="{FF2B5EF4-FFF2-40B4-BE49-F238E27FC236}">
                <a16:creationId xmlns:a16="http://schemas.microsoft.com/office/drawing/2014/main" id="{89A68153-B641-4A59-BD9B-ECF5718E4D34}"/>
              </a:ext>
            </a:extLst>
          </p:cNvPr>
          <p:cNvSpPr>
            <a:spLocks noGrp="1"/>
          </p:cNvSpPr>
          <p:nvPr>
            <p:ph idx="1"/>
          </p:nvPr>
        </p:nvSpPr>
        <p:spPr/>
        <p:txBody>
          <a:bodyPr/>
          <a:lstStyle/>
          <a:p>
            <a:r>
              <a:rPr lang="en-US" dirty="0">
                <a:solidFill>
                  <a:srgbClr val="162F56"/>
                </a:solidFill>
              </a:rPr>
              <a:t>March 31, 2023: Completion of multidisciplinary meeting </a:t>
            </a:r>
          </a:p>
          <a:p>
            <a:r>
              <a:rPr lang="en-US" dirty="0">
                <a:solidFill>
                  <a:srgbClr val="162F56"/>
                </a:solidFill>
              </a:rPr>
              <a:t>May 1, 2023: Deadline for reporting of selected frailty screening tool to Coordinating Center</a:t>
            </a:r>
          </a:p>
          <a:p>
            <a:r>
              <a:rPr lang="en-US" dirty="0">
                <a:solidFill>
                  <a:srgbClr val="162F56"/>
                </a:solidFill>
              </a:rPr>
              <a:t>July 1, 2023: Tracking begins on use of screening tool and description/documentation of informed discussion</a:t>
            </a:r>
          </a:p>
          <a:p>
            <a:endParaRPr lang="en-US" dirty="0"/>
          </a:p>
        </p:txBody>
      </p:sp>
    </p:spTree>
    <p:extLst>
      <p:ext uri="{BB962C8B-B14F-4D97-AF65-F5344CB8AC3E}">
        <p14:creationId xmlns:p14="http://schemas.microsoft.com/office/powerpoint/2010/main" val="221587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19">
            <a:extLst>
              <a:ext uri="{FF2B5EF4-FFF2-40B4-BE49-F238E27FC236}">
                <a16:creationId xmlns:a16="http://schemas.microsoft.com/office/drawing/2014/main" id="{5420E9B4-D923-5920-851C-D967468D2C18}"/>
              </a:ext>
            </a:extLst>
          </p:cNvPr>
          <p:cNvGraphicFramePr>
            <a:graphicFrameLocks noGrp="1"/>
          </p:cNvGraphicFramePr>
          <p:nvPr>
            <p:extLst>
              <p:ext uri="{D42A27DB-BD31-4B8C-83A1-F6EECF244321}">
                <p14:modId xmlns:p14="http://schemas.microsoft.com/office/powerpoint/2010/main" val="4101169470"/>
              </p:ext>
            </p:extLst>
          </p:nvPr>
        </p:nvGraphicFramePr>
        <p:xfrm>
          <a:off x="2379579" y="323113"/>
          <a:ext cx="7291704" cy="5563901"/>
        </p:xfrm>
        <a:graphic>
          <a:graphicData uri="http://schemas.openxmlformats.org/drawingml/2006/table">
            <a:tbl>
              <a:tblPr firstRow="1" bandRow="1">
                <a:tableStyleId>{21E4AEA4-8DFA-4A89-87EB-49C32662AFE0}</a:tableStyleId>
              </a:tblPr>
              <a:tblGrid>
                <a:gridCol w="1742477">
                  <a:extLst>
                    <a:ext uri="{9D8B030D-6E8A-4147-A177-3AD203B41FA5}">
                      <a16:colId xmlns:a16="http://schemas.microsoft.com/office/drawing/2014/main" val="3250235236"/>
                    </a:ext>
                  </a:extLst>
                </a:gridCol>
                <a:gridCol w="5549227">
                  <a:extLst>
                    <a:ext uri="{9D8B030D-6E8A-4147-A177-3AD203B41FA5}">
                      <a16:colId xmlns:a16="http://schemas.microsoft.com/office/drawing/2014/main" val="629397217"/>
                    </a:ext>
                  </a:extLst>
                </a:gridCol>
              </a:tblGrid>
              <a:tr h="265237">
                <a:tc>
                  <a:txBody>
                    <a:bodyPr/>
                    <a:lstStyle/>
                    <a:p>
                      <a:r>
                        <a:rPr lang="en-US" sz="900" dirty="0"/>
                        <a:t>Tracking and Grading</a:t>
                      </a:r>
                    </a:p>
                  </a:txBody>
                  <a:tcPr/>
                </a:tc>
                <a:tc>
                  <a:txBody>
                    <a:bodyPr/>
                    <a:lstStyle/>
                    <a:p>
                      <a:r>
                        <a:rPr lang="en-US" sz="1200" dirty="0"/>
                        <a:t>Frailty “one pager”</a:t>
                      </a:r>
                    </a:p>
                  </a:txBody>
                  <a:tcPr/>
                </a:tc>
                <a:extLst>
                  <a:ext uri="{0D108BD9-81ED-4DB2-BD59-A6C34878D82A}">
                    <a16:rowId xmlns:a16="http://schemas.microsoft.com/office/drawing/2014/main" val="4164871301"/>
                  </a:ext>
                </a:extLst>
              </a:tr>
              <a:tr h="243135">
                <a:tc gridSpan="2">
                  <a:txBody>
                    <a:bodyPr/>
                    <a:lstStyle/>
                    <a:p>
                      <a:r>
                        <a:rPr lang="en-US" sz="900" b="1" dirty="0">
                          <a:solidFill>
                            <a:srgbClr val="162F56"/>
                          </a:solidFill>
                        </a:rPr>
                        <a:t>Collaborative wide measure: Decrease elective operations on patients who have smoked in the 30 days pre-op (20 points)</a:t>
                      </a:r>
                    </a:p>
                  </a:txBody>
                  <a:tcPr/>
                </a:tc>
                <a:tc hMerge="1">
                  <a:txBody>
                    <a:bodyPr/>
                    <a:lstStyle/>
                    <a:p>
                      <a:endParaRPr lang="en-US" sz="2000" b="1" dirty="0"/>
                    </a:p>
                  </a:txBody>
                  <a:tcPr/>
                </a:tc>
                <a:extLst>
                  <a:ext uri="{0D108BD9-81ED-4DB2-BD59-A6C34878D82A}">
                    <a16:rowId xmlns:a16="http://schemas.microsoft.com/office/drawing/2014/main" val="2331038062"/>
                  </a:ext>
                </a:extLst>
              </a:tr>
              <a:tr h="173936">
                <a:tc>
                  <a:txBody>
                    <a:bodyPr/>
                    <a:lstStyle/>
                    <a:p>
                      <a:r>
                        <a:rPr lang="en-US" sz="700" dirty="0"/>
                        <a:t>Denominator</a:t>
                      </a:r>
                    </a:p>
                  </a:txBody>
                  <a:tcPr/>
                </a:tc>
                <a:tc>
                  <a:txBody>
                    <a:bodyPr/>
                    <a:lstStyle/>
                    <a:p>
                      <a:r>
                        <a:rPr lang="en-US" sz="700"/>
                        <a:t>All elective procedures</a:t>
                      </a:r>
                      <a:endParaRPr lang="en-US" sz="700" dirty="0"/>
                    </a:p>
                  </a:txBody>
                  <a:tcPr/>
                </a:tc>
                <a:extLst>
                  <a:ext uri="{0D108BD9-81ED-4DB2-BD59-A6C34878D82A}">
                    <a16:rowId xmlns:a16="http://schemas.microsoft.com/office/drawing/2014/main" val="1442127684"/>
                  </a:ext>
                </a:extLst>
              </a:tr>
              <a:tr h="176471">
                <a:tc>
                  <a:txBody>
                    <a:bodyPr/>
                    <a:lstStyle/>
                    <a:p>
                      <a:r>
                        <a:rPr lang="en-US" sz="700" dirty="0"/>
                        <a:t>Numerator</a:t>
                      </a:r>
                    </a:p>
                  </a:txBody>
                  <a:tcPr/>
                </a:tc>
                <a:tc>
                  <a:txBody>
                    <a:bodyPr/>
                    <a:lstStyle/>
                    <a:p>
                      <a:r>
                        <a:rPr lang="en-US" sz="700" dirty="0"/>
                        <a:t>Preop tab → Tobacco use within 30 days/cigarette = yes</a:t>
                      </a:r>
                    </a:p>
                  </a:txBody>
                  <a:tcPr/>
                </a:tc>
                <a:extLst>
                  <a:ext uri="{0D108BD9-81ED-4DB2-BD59-A6C34878D82A}">
                    <a16:rowId xmlns:a16="http://schemas.microsoft.com/office/drawing/2014/main" val="1302578894"/>
                  </a:ext>
                </a:extLst>
              </a:tr>
              <a:tr h="640797">
                <a:tc>
                  <a:txBody>
                    <a:bodyPr/>
                    <a:lstStyle/>
                    <a:p>
                      <a:endParaRPr lang="en-US" sz="700" dirty="0"/>
                    </a:p>
                  </a:txBody>
                  <a:tcPr/>
                </a:tc>
                <a:tc>
                  <a:txBody>
                    <a:bodyPr/>
                    <a:lstStyle/>
                    <a:p>
                      <a:r>
                        <a:rPr lang="en-US" sz="700" dirty="0"/>
                        <a:t>≤ 13.9% = 20</a:t>
                      </a:r>
                      <a:br>
                        <a:rPr lang="en-US" sz="700" dirty="0"/>
                      </a:br>
                      <a:r>
                        <a:rPr lang="en-US" sz="700" dirty="0"/>
                        <a:t>14.0%-14.4% = 15</a:t>
                      </a:r>
                      <a:br>
                        <a:rPr lang="en-US" sz="700" dirty="0"/>
                      </a:br>
                      <a:r>
                        <a:rPr lang="en-US" sz="700" dirty="0"/>
                        <a:t>14.5%-15.0% = 10</a:t>
                      </a:r>
                      <a:br>
                        <a:rPr lang="en-US" sz="700" dirty="0"/>
                      </a:br>
                      <a:r>
                        <a:rPr lang="en-US" sz="700" dirty="0"/>
                        <a:t>15.1%-15.6% = 5</a:t>
                      </a:r>
                    </a:p>
                    <a:p>
                      <a:r>
                        <a:rPr lang="en-US" sz="700" dirty="0"/>
                        <a:t>≥ 15.7% =0</a:t>
                      </a:r>
                    </a:p>
                  </a:txBody>
                  <a:tcPr/>
                </a:tc>
                <a:extLst>
                  <a:ext uri="{0D108BD9-81ED-4DB2-BD59-A6C34878D82A}">
                    <a16:rowId xmlns:a16="http://schemas.microsoft.com/office/drawing/2014/main" val="3670392902"/>
                  </a:ext>
                </a:extLst>
              </a:tr>
              <a:tr h="243135">
                <a:tc gridSpan="2">
                  <a:txBody>
                    <a:bodyPr/>
                    <a:lstStyle/>
                    <a:p>
                      <a:r>
                        <a:rPr lang="en-US" sz="900" b="1" dirty="0">
                          <a:solidFill>
                            <a:srgbClr val="162F56"/>
                          </a:solidFill>
                        </a:rPr>
                        <a:t>Frailty QI project (25 points)</a:t>
                      </a:r>
                    </a:p>
                  </a:txBody>
                  <a:tcPr/>
                </a:tc>
                <a:tc hMerge="1">
                  <a:txBody>
                    <a:bodyPr/>
                    <a:lstStyle/>
                    <a:p>
                      <a:endParaRPr lang="en-US" sz="2000" b="1" dirty="0"/>
                    </a:p>
                  </a:txBody>
                  <a:tcPr/>
                </a:tc>
                <a:extLst>
                  <a:ext uri="{0D108BD9-81ED-4DB2-BD59-A6C34878D82A}">
                    <a16:rowId xmlns:a16="http://schemas.microsoft.com/office/drawing/2014/main" val="3353773547"/>
                  </a:ext>
                </a:extLst>
              </a:tr>
              <a:tr h="221031">
                <a:tc gridSpan="2">
                  <a:txBody>
                    <a:bodyPr/>
                    <a:lstStyle/>
                    <a:p>
                      <a:r>
                        <a:rPr lang="en-US" sz="700" dirty="0"/>
                        <a:t>Presence of frailty screening tool (Goal ≥ 75%)</a:t>
                      </a:r>
                      <a:endParaRPr lang="en-US" sz="700" i="1" dirty="0"/>
                    </a:p>
                  </a:txBody>
                  <a:tcPr/>
                </a:tc>
                <a:tc hMerge="1">
                  <a:txBody>
                    <a:bodyPr/>
                    <a:lstStyle/>
                    <a:p>
                      <a:endParaRPr lang="en-US" i="1" dirty="0"/>
                    </a:p>
                  </a:txBody>
                  <a:tcPr/>
                </a:tc>
                <a:extLst>
                  <a:ext uri="{0D108BD9-81ED-4DB2-BD59-A6C34878D82A}">
                    <a16:rowId xmlns:a16="http://schemas.microsoft.com/office/drawing/2014/main" val="3357515629"/>
                  </a:ext>
                </a:extLst>
              </a:tr>
              <a:tr h="215386">
                <a:tc>
                  <a:txBody>
                    <a:bodyPr/>
                    <a:lstStyle/>
                    <a:p>
                      <a:r>
                        <a:rPr lang="en-US" sz="700" dirty="0"/>
                        <a:t>Denominator</a:t>
                      </a:r>
                    </a:p>
                  </a:txBody>
                  <a:tcPr/>
                </a:tc>
                <a:tc>
                  <a:txBody>
                    <a:bodyPr/>
                    <a:lstStyle/>
                    <a:p>
                      <a:r>
                        <a:rPr lang="en-US" sz="700" dirty="0"/>
                        <a:t>Elective Procedure + any of the following: Age &gt; 60, preop tab → Dialysis=yes, Current CA=yes, CHF=yes OR Not Independent</a:t>
                      </a:r>
                    </a:p>
                  </a:txBody>
                  <a:tcPr/>
                </a:tc>
                <a:extLst>
                  <a:ext uri="{0D108BD9-81ED-4DB2-BD59-A6C34878D82A}">
                    <a16:rowId xmlns:a16="http://schemas.microsoft.com/office/drawing/2014/main" val="3404627670"/>
                  </a:ext>
                </a:extLst>
              </a:tr>
              <a:tr h="221031">
                <a:tc>
                  <a:txBody>
                    <a:bodyPr/>
                    <a:lstStyle/>
                    <a:p>
                      <a:r>
                        <a:rPr lang="en-US" sz="700" dirty="0"/>
                        <a:t>Numerator</a:t>
                      </a:r>
                    </a:p>
                  </a:txBody>
                  <a:tcPr/>
                </a:tc>
                <a:tc>
                  <a:txBody>
                    <a:bodyPr/>
                    <a:lstStyle/>
                    <a:p>
                      <a:r>
                        <a:rPr lang="en-US" sz="700" dirty="0"/>
                        <a:t>Frailty Tab→ Was a frailty tool used? ≠ no frailty tool used + How was the score reported ≠ no score documented</a:t>
                      </a:r>
                    </a:p>
                  </a:txBody>
                  <a:tcPr/>
                </a:tc>
                <a:extLst>
                  <a:ext uri="{0D108BD9-81ED-4DB2-BD59-A6C34878D82A}">
                    <a16:rowId xmlns:a16="http://schemas.microsoft.com/office/drawing/2014/main" val="1214288927"/>
                  </a:ext>
                </a:extLst>
              </a:tr>
              <a:tr h="221031">
                <a:tc gridSpan="2">
                  <a:txBody>
                    <a:bodyPr/>
                    <a:lstStyle/>
                    <a:p>
                      <a:r>
                        <a:rPr lang="en-US" sz="700" dirty="0"/>
                        <a:t>Conversation between pt and surgeon (Goal ≥ 75%)</a:t>
                      </a:r>
                      <a:endParaRPr lang="en-US" sz="700" i="1" dirty="0"/>
                    </a:p>
                  </a:txBody>
                  <a:tcPr/>
                </a:tc>
                <a:tc hMerge="1">
                  <a:txBody>
                    <a:bodyPr/>
                    <a:lstStyle/>
                    <a:p>
                      <a:endParaRPr lang="en-US" i="1" dirty="0"/>
                    </a:p>
                  </a:txBody>
                  <a:tcPr/>
                </a:tc>
                <a:extLst>
                  <a:ext uri="{0D108BD9-81ED-4DB2-BD59-A6C34878D82A}">
                    <a16:rowId xmlns:a16="http://schemas.microsoft.com/office/drawing/2014/main" val="357589823"/>
                  </a:ext>
                </a:extLst>
              </a:tr>
              <a:tr h="217867">
                <a:tc>
                  <a:txBody>
                    <a:bodyPr/>
                    <a:lstStyle/>
                    <a:p>
                      <a:r>
                        <a:rPr lang="en-US" sz="700" dirty="0"/>
                        <a:t>Denominator</a:t>
                      </a:r>
                    </a:p>
                  </a:txBody>
                  <a:tcPr/>
                </a:tc>
                <a:tc>
                  <a:txBody>
                    <a:bodyPr/>
                    <a:lstStyle/>
                    <a:p>
                      <a:r>
                        <a:rPr lang="en-US" sz="700" dirty="0"/>
                        <a:t>Elective Procedure + any of the following: Age &gt; 60, preop tab → Dialysis=yes, Current CA=yes, CHF=yes OR Not Independent</a:t>
                      </a:r>
                    </a:p>
                  </a:txBody>
                  <a:tcPr/>
                </a:tc>
                <a:extLst>
                  <a:ext uri="{0D108BD9-81ED-4DB2-BD59-A6C34878D82A}">
                    <a16:rowId xmlns:a16="http://schemas.microsoft.com/office/drawing/2014/main" val="1674674173"/>
                  </a:ext>
                </a:extLst>
              </a:tr>
              <a:tr h="221031">
                <a:tc>
                  <a:txBody>
                    <a:bodyPr/>
                    <a:lstStyle/>
                    <a:p>
                      <a:r>
                        <a:rPr lang="en-US" sz="700" dirty="0"/>
                        <a:t>Numerator</a:t>
                      </a:r>
                    </a:p>
                  </a:txBody>
                  <a:tcPr/>
                </a:tc>
                <a:tc>
                  <a:txBody>
                    <a:bodyPr/>
                    <a:lstStyle/>
                    <a:p>
                      <a:r>
                        <a:rPr lang="en-US" sz="700" dirty="0"/>
                        <a:t>Frailty Tab → Was there a conversation between the pt/surgeon about risk/benefit=yes</a:t>
                      </a:r>
                    </a:p>
                  </a:txBody>
                  <a:tcPr/>
                </a:tc>
                <a:extLst>
                  <a:ext uri="{0D108BD9-81ED-4DB2-BD59-A6C34878D82A}">
                    <a16:rowId xmlns:a16="http://schemas.microsoft.com/office/drawing/2014/main" val="1883605565"/>
                  </a:ext>
                </a:extLst>
              </a:tr>
              <a:tr h="243135">
                <a:tc>
                  <a:txBody>
                    <a:bodyPr/>
                    <a:lstStyle/>
                    <a:p>
                      <a:r>
                        <a:rPr lang="en-US" sz="900" b="1" dirty="0">
                          <a:solidFill>
                            <a:srgbClr val="162F56"/>
                          </a:solidFill>
                        </a:rPr>
                        <a:t>Site Specific Measure</a:t>
                      </a:r>
                    </a:p>
                  </a:txBody>
                  <a:tcPr/>
                </a:tc>
                <a:tc>
                  <a:txBody>
                    <a:bodyPr/>
                    <a:lstStyle/>
                    <a:p>
                      <a:r>
                        <a:rPr lang="en-US" sz="900" b="1" dirty="0">
                          <a:solidFill>
                            <a:srgbClr val="162F56"/>
                          </a:solidFill>
                        </a:rPr>
                        <a:t>{insert name of project} (20 points)</a:t>
                      </a:r>
                    </a:p>
                  </a:txBody>
                  <a:tcPr/>
                </a:tc>
                <a:extLst>
                  <a:ext uri="{0D108BD9-81ED-4DB2-BD59-A6C34878D82A}">
                    <a16:rowId xmlns:a16="http://schemas.microsoft.com/office/drawing/2014/main" val="897596073"/>
                  </a:ext>
                </a:extLst>
              </a:tr>
              <a:tr h="221031">
                <a:tc>
                  <a:txBody>
                    <a:bodyPr/>
                    <a:lstStyle/>
                    <a:p>
                      <a:r>
                        <a:rPr lang="en-US" sz="700" dirty="0"/>
                        <a:t>Current status</a:t>
                      </a:r>
                    </a:p>
                  </a:txBody>
                  <a:tcPr/>
                </a:tc>
                <a:tc>
                  <a:txBody>
                    <a:bodyPr/>
                    <a:lstStyle/>
                    <a:p>
                      <a:r>
                        <a:rPr lang="en-US" sz="700" dirty="0"/>
                        <a:t>{enter baseline % here}</a:t>
                      </a:r>
                    </a:p>
                  </a:txBody>
                  <a:tcPr/>
                </a:tc>
                <a:extLst>
                  <a:ext uri="{0D108BD9-81ED-4DB2-BD59-A6C34878D82A}">
                    <a16:rowId xmlns:a16="http://schemas.microsoft.com/office/drawing/2014/main" val="1042214643"/>
                  </a:ext>
                </a:extLst>
              </a:tr>
              <a:tr h="221031">
                <a:tc>
                  <a:txBody>
                    <a:bodyPr/>
                    <a:lstStyle/>
                    <a:p>
                      <a:r>
                        <a:rPr lang="en-US" sz="700" dirty="0"/>
                        <a:t>Denominator</a:t>
                      </a:r>
                    </a:p>
                  </a:txBody>
                  <a:tcPr/>
                </a:tc>
                <a:tc>
                  <a:txBody>
                    <a:bodyPr/>
                    <a:lstStyle/>
                    <a:p>
                      <a:r>
                        <a:rPr lang="en-US" sz="700" dirty="0"/>
                        <a:t>{per declaration}</a:t>
                      </a:r>
                    </a:p>
                  </a:txBody>
                  <a:tcPr/>
                </a:tc>
                <a:extLst>
                  <a:ext uri="{0D108BD9-81ED-4DB2-BD59-A6C34878D82A}">
                    <a16:rowId xmlns:a16="http://schemas.microsoft.com/office/drawing/2014/main" val="3764569320"/>
                  </a:ext>
                </a:extLst>
              </a:tr>
              <a:tr h="221031">
                <a:tc>
                  <a:txBody>
                    <a:bodyPr/>
                    <a:lstStyle/>
                    <a:p>
                      <a:r>
                        <a:rPr lang="en-US" sz="700" dirty="0"/>
                        <a:t>Numerator</a:t>
                      </a:r>
                    </a:p>
                  </a:txBody>
                  <a:tcPr/>
                </a:tc>
                <a:tc>
                  <a:txBody>
                    <a:bodyPr/>
                    <a:lstStyle/>
                    <a:p>
                      <a:r>
                        <a:rPr lang="en-US" sz="700" dirty="0"/>
                        <a:t>{per declaration}</a:t>
                      </a:r>
                    </a:p>
                  </a:txBody>
                  <a:tcPr/>
                </a:tc>
                <a:extLst>
                  <a:ext uri="{0D108BD9-81ED-4DB2-BD59-A6C34878D82A}">
                    <a16:rowId xmlns:a16="http://schemas.microsoft.com/office/drawing/2014/main" val="3908470138"/>
                  </a:ext>
                </a:extLst>
              </a:tr>
              <a:tr h="548028">
                <a:tc>
                  <a:txBody>
                    <a:bodyPr/>
                    <a:lstStyle/>
                    <a:p>
                      <a:r>
                        <a:rPr lang="en-US" sz="700" dirty="0"/>
                        <a:t>Goal</a:t>
                      </a:r>
                    </a:p>
                  </a:txBody>
                  <a:tcPr/>
                </a:tc>
                <a:tc>
                  <a:txBody>
                    <a:bodyPr/>
                    <a:lstStyle/>
                    <a:p>
                      <a:r>
                        <a:rPr lang="en-US" sz="700" dirty="0"/>
                        <a:t>≥ 10% improvement={enter goal here} (20)</a:t>
                      </a:r>
                    </a:p>
                    <a:p>
                      <a:r>
                        <a:rPr lang="en-US" sz="700" dirty="0"/>
                        <a:t>7.5%=9.9% improvement={enter goal here} (15)</a:t>
                      </a:r>
                      <a:br>
                        <a:rPr lang="en-US" sz="700" dirty="0"/>
                      </a:br>
                      <a:r>
                        <a:rPr lang="en-US" sz="700" dirty="0"/>
                        <a:t>5.0%-7.4% improvement={enter goal here} (10)</a:t>
                      </a:r>
                      <a:br>
                        <a:rPr lang="en-US" sz="700" dirty="0"/>
                      </a:br>
                      <a:r>
                        <a:rPr lang="en-US" sz="700" dirty="0"/>
                        <a:t>2.5%-4.9% improvement={enter goal here} (10)</a:t>
                      </a:r>
                    </a:p>
                  </a:txBody>
                  <a:tcPr/>
                </a:tc>
                <a:extLst>
                  <a:ext uri="{0D108BD9-81ED-4DB2-BD59-A6C34878D82A}">
                    <a16:rowId xmlns:a16="http://schemas.microsoft.com/office/drawing/2014/main" val="3757312614"/>
                  </a:ext>
                </a:extLst>
              </a:tr>
              <a:tr h="243135">
                <a:tc gridSpan="2">
                  <a:txBody>
                    <a:bodyPr/>
                    <a:lstStyle/>
                    <a:p>
                      <a:r>
                        <a:rPr lang="en-US" sz="900" b="1" dirty="0">
                          <a:solidFill>
                            <a:srgbClr val="162F56"/>
                          </a:solidFill>
                        </a:rPr>
                        <a:t>Complete documentation of size and location of hernia (5 points) Goal ≥ 90%</a:t>
                      </a:r>
                    </a:p>
                  </a:txBody>
                  <a:tcPr/>
                </a:tc>
                <a:tc hMerge="1">
                  <a:txBody>
                    <a:bodyPr/>
                    <a:lstStyle/>
                    <a:p>
                      <a:endParaRPr lang="en-US" dirty="0"/>
                    </a:p>
                  </a:txBody>
                  <a:tcPr/>
                </a:tc>
                <a:extLst>
                  <a:ext uri="{0D108BD9-81ED-4DB2-BD59-A6C34878D82A}">
                    <a16:rowId xmlns:a16="http://schemas.microsoft.com/office/drawing/2014/main" val="3527751703"/>
                  </a:ext>
                </a:extLst>
              </a:tr>
              <a:tr h="221031">
                <a:tc>
                  <a:txBody>
                    <a:bodyPr/>
                    <a:lstStyle/>
                    <a:p>
                      <a:r>
                        <a:rPr lang="en-US" sz="700" b="0" dirty="0"/>
                        <a:t>Denominator</a:t>
                      </a:r>
                    </a:p>
                  </a:txBody>
                  <a:tcPr/>
                </a:tc>
                <a:tc>
                  <a:txBody>
                    <a:bodyPr/>
                    <a:lstStyle/>
                    <a:p>
                      <a:r>
                        <a:rPr lang="en-US" sz="700" dirty="0"/>
                        <a:t>Surgical Profile Tab → Principal operative procedure/CPT code=CPT code included in Hernia category (appendix A)</a:t>
                      </a:r>
                    </a:p>
                  </a:txBody>
                  <a:tcPr/>
                </a:tc>
                <a:extLst>
                  <a:ext uri="{0D108BD9-81ED-4DB2-BD59-A6C34878D82A}">
                    <a16:rowId xmlns:a16="http://schemas.microsoft.com/office/drawing/2014/main" val="766080440"/>
                  </a:ext>
                </a:extLst>
              </a:tr>
              <a:tr h="530475">
                <a:tc>
                  <a:txBody>
                    <a:bodyPr/>
                    <a:lstStyle/>
                    <a:p>
                      <a:r>
                        <a:rPr lang="en-US" sz="700" b="0" dirty="0"/>
                        <a:t>Numerator</a:t>
                      </a:r>
                    </a:p>
                  </a:txBody>
                  <a:tcPr/>
                </a:tc>
                <a:tc>
                  <a:txBody>
                    <a:bodyPr/>
                    <a:lstStyle/>
                    <a:p>
                      <a:r>
                        <a:rPr lang="en-US" sz="700" dirty="0"/>
                        <a:t>Hernia tab contains ALL of the following:</a:t>
                      </a:r>
                      <a:br>
                        <a:rPr lang="en-US" sz="700" dirty="0"/>
                      </a:br>
                      <a:r>
                        <a:rPr lang="en-US" sz="700" dirty="0"/>
                        <a:t>1. Hernia size→ length and width entered and=non-zero value OR diameter entered and=non-zero value</a:t>
                      </a:r>
                      <a:br>
                        <a:rPr lang="en-US" sz="700" dirty="0"/>
                      </a:br>
                      <a:r>
                        <a:rPr lang="en-US" sz="700" dirty="0"/>
                        <a:t>2 Hernia location≠ Not Documented</a:t>
                      </a:r>
                    </a:p>
                  </a:txBody>
                  <a:tcPr/>
                </a:tc>
                <a:extLst>
                  <a:ext uri="{0D108BD9-81ED-4DB2-BD59-A6C34878D82A}">
                    <a16:rowId xmlns:a16="http://schemas.microsoft.com/office/drawing/2014/main" val="2318552225"/>
                  </a:ext>
                </a:extLst>
              </a:tr>
            </a:tbl>
          </a:graphicData>
        </a:graphic>
      </p:graphicFrame>
    </p:spTree>
    <p:extLst>
      <p:ext uri="{BB962C8B-B14F-4D97-AF65-F5344CB8AC3E}">
        <p14:creationId xmlns:p14="http://schemas.microsoft.com/office/powerpoint/2010/main" val="2833307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6E7B1E-F1F5-77A1-0728-6D8072F32EE9}"/>
              </a:ext>
            </a:extLst>
          </p:cNvPr>
          <p:cNvSpPr txBox="1"/>
          <p:nvPr/>
        </p:nvSpPr>
        <p:spPr>
          <a:xfrm>
            <a:off x="3809896" y="225751"/>
            <a:ext cx="4332935" cy="923330"/>
          </a:xfrm>
          <a:prstGeom prst="rect">
            <a:avLst/>
          </a:prstGeom>
          <a:noFill/>
        </p:spPr>
        <p:txBody>
          <a:bodyPr wrap="square" rtlCol="0">
            <a:spAutoFit/>
          </a:bodyPr>
          <a:lstStyle/>
          <a:p>
            <a:r>
              <a:rPr lang="en-US" sz="5400" dirty="0">
                <a:solidFill>
                  <a:srgbClr val="162F56"/>
                </a:solidFill>
              </a:rPr>
              <a:t>Questions?</a:t>
            </a:r>
          </a:p>
        </p:txBody>
      </p:sp>
      <p:pic>
        <p:nvPicPr>
          <p:cNvPr id="2052" name="Picture 4" descr="Confused emoticon Confused emoticon question emoji stock illustrations">
            <a:extLst>
              <a:ext uri="{FF2B5EF4-FFF2-40B4-BE49-F238E27FC236}">
                <a16:creationId xmlns:a16="http://schemas.microsoft.com/office/drawing/2014/main" id="{4F0B65A1-C0C4-DAE2-FF6A-2D006263E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443" y="1392206"/>
            <a:ext cx="5829300" cy="464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41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2CC41-5EEE-6B4C-8E49-E6E265848F5D}"/>
              </a:ext>
            </a:extLst>
          </p:cNvPr>
          <p:cNvSpPr>
            <a:spLocks noGrp="1"/>
          </p:cNvSpPr>
          <p:nvPr>
            <p:ph type="title"/>
          </p:nvPr>
        </p:nvSpPr>
        <p:spPr>
          <a:xfrm>
            <a:off x="838200" y="365125"/>
            <a:ext cx="10515600" cy="1054601"/>
          </a:xfrm>
        </p:spPr>
        <p:txBody>
          <a:bodyPr/>
          <a:lstStyle/>
          <a:p>
            <a:r>
              <a:rPr lang="en-US" dirty="0">
                <a:solidFill>
                  <a:srgbClr val="162F56"/>
                </a:solidFill>
              </a:rPr>
              <a:t>What is “Frailty”?</a:t>
            </a:r>
          </a:p>
        </p:txBody>
      </p:sp>
      <p:sp>
        <p:nvSpPr>
          <p:cNvPr id="3" name="Content Placeholder 2">
            <a:extLst>
              <a:ext uri="{FF2B5EF4-FFF2-40B4-BE49-F238E27FC236}">
                <a16:creationId xmlns:a16="http://schemas.microsoft.com/office/drawing/2014/main" id="{C20A3C5B-9BB2-19BA-43F0-9AB9E7946619}"/>
              </a:ext>
            </a:extLst>
          </p:cNvPr>
          <p:cNvSpPr>
            <a:spLocks noGrp="1"/>
          </p:cNvSpPr>
          <p:nvPr>
            <p:ph idx="1"/>
          </p:nvPr>
        </p:nvSpPr>
        <p:spPr>
          <a:xfrm>
            <a:off x="633663" y="2805204"/>
            <a:ext cx="10515600" cy="1165134"/>
          </a:xfrm>
        </p:spPr>
        <p:txBody>
          <a:bodyPr>
            <a:normAutofit fontScale="92500"/>
          </a:bodyPr>
          <a:lstStyle/>
          <a:p>
            <a:pPr marL="457200" lvl="1" indent="0" algn="ctr">
              <a:buNone/>
            </a:pPr>
            <a:r>
              <a:rPr lang="en-US" sz="3200" dirty="0">
                <a:solidFill>
                  <a:srgbClr val="162F56"/>
                </a:solidFill>
              </a:rPr>
              <a:t>Frailty is defined as the accumulation of health-related deficits over time that lead to decreased physiologic reserve</a:t>
            </a:r>
          </a:p>
          <a:p>
            <a:pPr lvl="1"/>
            <a:endParaRPr lang="en-US" sz="3200" dirty="0">
              <a:solidFill>
                <a:srgbClr val="162F56"/>
              </a:solidFill>
            </a:endParaRPr>
          </a:p>
          <a:p>
            <a:endParaRPr lang="en-US" dirty="0"/>
          </a:p>
          <a:p>
            <a:endParaRPr lang="en-US" dirty="0"/>
          </a:p>
          <a:p>
            <a:endParaRPr lang="en-US" dirty="0"/>
          </a:p>
        </p:txBody>
      </p:sp>
    </p:spTree>
    <p:extLst>
      <p:ext uri="{BB962C8B-B14F-4D97-AF65-F5344CB8AC3E}">
        <p14:creationId xmlns:p14="http://schemas.microsoft.com/office/powerpoint/2010/main" val="145521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2CC41-5EEE-6B4C-8E49-E6E265848F5D}"/>
              </a:ext>
            </a:extLst>
          </p:cNvPr>
          <p:cNvSpPr>
            <a:spLocks noGrp="1"/>
          </p:cNvSpPr>
          <p:nvPr>
            <p:ph type="title"/>
          </p:nvPr>
        </p:nvSpPr>
        <p:spPr>
          <a:xfrm>
            <a:off x="838200" y="365125"/>
            <a:ext cx="10515600" cy="1054601"/>
          </a:xfrm>
        </p:spPr>
        <p:txBody>
          <a:bodyPr/>
          <a:lstStyle/>
          <a:p>
            <a:r>
              <a:rPr lang="en-US" dirty="0">
                <a:solidFill>
                  <a:srgbClr val="162F56"/>
                </a:solidFill>
              </a:rPr>
              <a:t>Why Assess for Frailty?</a:t>
            </a:r>
          </a:p>
        </p:txBody>
      </p:sp>
      <p:sp>
        <p:nvSpPr>
          <p:cNvPr id="3" name="Content Placeholder 2">
            <a:extLst>
              <a:ext uri="{FF2B5EF4-FFF2-40B4-BE49-F238E27FC236}">
                <a16:creationId xmlns:a16="http://schemas.microsoft.com/office/drawing/2014/main" id="{C20A3C5B-9BB2-19BA-43F0-9AB9E7946619}"/>
              </a:ext>
            </a:extLst>
          </p:cNvPr>
          <p:cNvSpPr>
            <a:spLocks noGrp="1"/>
          </p:cNvSpPr>
          <p:nvPr>
            <p:ph idx="1"/>
          </p:nvPr>
        </p:nvSpPr>
        <p:spPr>
          <a:xfrm>
            <a:off x="633663" y="1295807"/>
            <a:ext cx="10515600" cy="4715327"/>
          </a:xfrm>
        </p:spPr>
        <p:txBody>
          <a:bodyPr>
            <a:normAutofit/>
          </a:bodyPr>
          <a:lstStyle/>
          <a:p>
            <a:pPr>
              <a:buClr>
                <a:srgbClr val="8BC53F"/>
              </a:buClr>
            </a:pPr>
            <a:r>
              <a:rPr lang="en-US" dirty="0">
                <a:solidFill>
                  <a:srgbClr val="162F56"/>
                </a:solidFill>
              </a:rPr>
              <a:t>Presence of frailty increases the probability of:</a:t>
            </a:r>
          </a:p>
          <a:p>
            <a:pPr lvl="1">
              <a:buClr>
                <a:srgbClr val="8BC53F"/>
              </a:buClr>
            </a:pPr>
            <a:r>
              <a:rPr lang="en-US" dirty="0">
                <a:solidFill>
                  <a:srgbClr val="162F56"/>
                </a:solidFill>
              </a:rPr>
              <a:t>New postoperative patient reported disability</a:t>
            </a:r>
          </a:p>
          <a:p>
            <a:pPr lvl="1">
              <a:buClr>
                <a:srgbClr val="8BC53F"/>
              </a:buClr>
            </a:pPr>
            <a:r>
              <a:rPr lang="en-US" dirty="0">
                <a:solidFill>
                  <a:srgbClr val="162F56"/>
                </a:solidFill>
              </a:rPr>
              <a:t>A decrease post-op in patient reported measures of quality of life</a:t>
            </a:r>
          </a:p>
          <a:p>
            <a:pPr lvl="1">
              <a:buClr>
                <a:srgbClr val="8BC53F"/>
              </a:buClr>
            </a:pPr>
            <a:r>
              <a:rPr lang="en-US" dirty="0">
                <a:solidFill>
                  <a:srgbClr val="162F56"/>
                </a:solidFill>
              </a:rPr>
              <a:t>Non-home discharge for patients who were living at home pre-op</a:t>
            </a:r>
          </a:p>
          <a:p>
            <a:pPr lvl="1">
              <a:buClr>
                <a:srgbClr val="8BC53F"/>
              </a:buClr>
            </a:pPr>
            <a:r>
              <a:rPr lang="en-US" dirty="0">
                <a:solidFill>
                  <a:srgbClr val="162F56"/>
                </a:solidFill>
              </a:rPr>
              <a:t>Postoperative delirium </a:t>
            </a:r>
          </a:p>
          <a:p>
            <a:pPr lvl="1">
              <a:buClr>
                <a:srgbClr val="8BC53F"/>
              </a:buClr>
            </a:pPr>
            <a:r>
              <a:rPr lang="en-US" dirty="0">
                <a:solidFill>
                  <a:srgbClr val="162F56"/>
                </a:solidFill>
              </a:rPr>
              <a:t>Longer length of stay, higher cost of care, and </a:t>
            </a:r>
            <a:r>
              <a:rPr lang="en-US" dirty="0" err="1">
                <a:solidFill>
                  <a:srgbClr val="162F56"/>
                </a:solidFill>
              </a:rPr>
              <a:t>increasedutilization</a:t>
            </a:r>
            <a:r>
              <a:rPr lang="en-US" dirty="0">
                <a:solidFill>
                  <a:srgbClr val="162F56"/>
                </a:solidFill>
              </a:rPr>
              <a:t> of healthcare resources </a:t>
            </a:r>
          </a:p>
          <a:p>
            <a:pPr>
              <a:buClr>
                <a:srgbClr val="8BC53F"/>
              </a:buClr>
            </a:pPr>
            <a:r>
              <a:rPr lang="en-US" dirty="0">
                <a:solidFill>
                  <a:srgbClr val="162F56"/>
                </a:solidFill>
              </a:rPr>
              <a:t>Use of frailty tools can highlight potentially modifiable preoperative conditions that could lead to a complicated recovery</a:t>
            </a:r>
          </a:p>
          <a:p>
            <a:pPr>
              <a:buClr>
                <a:srgbClr val="8BC53F"/>
              </a:buClr>
            </a:pPr>
            <a:r>
              <a:rPr lang="en-US" dirty="0">
                <a:solidFill>
                  <a:srgbClr val="162F56"/>
                </a:solidFill>
              </a:rPr>
              <a:t>Simply screening for frailty has been shown to decrease the incidence of negative surgical outcomes</a:t>
            </a: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4163230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6EA26-1FBA-D2C1-EDD2-605F7C5F19F8}"/>
              </a:ext>
            </a:extLst>
          </p:cNvPr>
          <p:cNvSpPr>
            <a:spLocks noGrp="1"/>
          </p:cNvSpPr>
          <p:nvPr>
            <p:ph type="ctrTitle"/>
          </p:nvPr>
        </p:nvSpPr>
        <p:spPr>
          <a:xfrm>
            <a:off x="1524000" y="1122363"/>
            <a:ext cx="9144000" cy="1284729"/>
          </a:xfrm>
        </p:spPr>
        <p:txBody>
          <a:bodyPr/>
          <a:lstStyle/>
          <a:p>
            <a:r>
              <a:rPr lang="en-US" dirty="0">
                <a:solidFill>
                  <a:srgbClr val="162F56"/>
                </a:solidFill>
              </a:rPr>
              <a:t>Frailty Screening Tools</a:t>
            </a:r>
          </a:p>
        </p:txBody>
      </p:sp>
      <p:sp>
        <p:nvSpPr>
          <p:cNvPr id="3" name="Subtitle 2">
            <a:extLst>
              <a:ext uri="{FF2B5EF4-FFF2-40B4-BE49-F238E27FC236}">
                <a16:creationId xmlns:a16="http://schemas.microsoft.com/office/drawing/2014/main" id="{6ABB37F7-464D-8AAF-7721-DCAADFA74579}"/>
              </a:ext>
            </a:extLst>
          </p:cNvPr>
          <p:cNvSpPr>
            <a:spLocks noGrp="1"/>
          </p:cNvSpPr>
          <p:nvPr>
            <p:ph type="subTitle" idx="1"/>
          </p:nvPr>
        </p:nvSpPr>
        <p:spPr>
          <a:xfrm>
            <a:off x="1524000" y="2951922"/>
            <a:ext cx="9144000" cy="2305878"/>
          </a:xfrm>
        </p:spPr>
        <p:txBody>
          <a:bodyPr>
            <a:normAutofit fontScale="77500" lnSpcReduction="20000"/>
          </a:bodyPr>
          <a:lstStyle/>
          <a:p>
            <a:pPr algn="l"/>
            <a:r>
              <a:rPr lang="en-US" dirty="0"/>
              <a:t>A variety of screening tools have been developed for assessing frailty. </a:t>
            </a:r>
          </a:p>
          <a:p>
            <a:pPr algn="l"/>
            <a:r>
              <a:rPr lang="en-US" dirty="0"/>
              <a:t>We are recommending five you can choose from:</a:t>
            </a:r>
          </a:p>
          <a:p>
            <a:pPr marL="342900" indent="-342900" algn="l">
              <a:buFont typeface="Arial" panose="020B0604020202020204" pitchFamily="34" charset="0"/>
              <a:buChar char="•"/>
            </a:pPr>
            <a:r>
              <a:rPr lang="en-US" dirty="0"/>
              <a:t>Clinical Frailty Scale</a:t>
            </a:r>
          </a:p>
          <a:p>
            <a:pPr marL="342900" indent="-342900" algn="l">
              <a:buFont typeface="Arial" panose="020B0604020202020204" pitchFamily="34" charset="0"/>
              <a:buChar char="•"/>
            </a:pPr>
            <a:r>
              <a:rPr lang="en-US" dirty="0"/>
              <a:t>Edmonton Frail Scale</a:t>
            </a:r>
          </a:p>
          <a:p>
            <a:pPr marL="342900" indent="-342900" algn="l">
              <a:buFont typeface="Arial" panose="020B0604020202020204" pitchFamily="34" charset="0"/>
              <a:buChar char="•"/>
            </a:pPr>
            <a:r>
              <a:rPr lang="en-US" dirty="0"/>
              <a:t>FRAIL Scale</a:t>
            </a:r>
          </a:p>
          <a:p>
            <a:pPr marL="342900" indent="-342900" algn="l">
              <a:buFont typeface="Arial" panose="020B0604020202020204" pitchFamily="34" charset="0"/>
              <a:buChar char="•"/>
            </a:pPr>
            <a:r>
              <a:rPr lang="en-US" dirty="0"/>
              <a:t>Groningen Frailty Index</a:t>
            </a:r>
          </a:p>
          <a:p>
            <a:pPr marL="342900" indent="-342900" algn="l">
              <a:buFont typeface="Arial" panose="020B0604020202020204" pitchFamily="34" charset="0"/>
              <a:buChar char="•"/>
            </a:pPr>
            <a:r>
              <a:rPr lang="en-US" dirty="0"/>
              <a:t>Risk Analysis Index (RAI)</a:t>
            </a:r>
          </a:p>
          <a:p>
            <a:pPr marL="342900" indent="-3429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7014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25B696F-1F5A-33FC-49EB-DE0D2B8A7364}"/>
              </a:ext>
            </a:extLst>
          </p:cNvPr>
          <p:cNvPicPr>
            <a:picLocks noChangeAspect="1"/>
          </p:cNvPicPr>
          <p:nvPr/>
        </p:nvPicPr>
        <p:blipFill>
          <a:blip r:embed="rId3"/>
          <a:stretch>
            <a:fillRect/>
          </a:stretch>
        </p:blipFill>
        <p:spPr>
          <a:xfrm>
            <a:off x="7480486" y="30262"/>
            <a:ext cx="4475334" cy="6328628"/>
          </a:xfrm>
          <a:prstGeom prst="rect">
            <a:avLst/>
          </a:prstGeom>
        </p:spPr>
      </p:pic>
      <p:sp>
        <p:nvSpPr>
          <p:cNvPr id="7" name="Title 6">
            <a:extLst>
              <a:ext uri="{FF2B5EF4-FFF2-40B4-BE49-F238E27FC236}">
                <a16:creationId xmlns:a16="http://schemas.microsoft.com/office/drawing/2014/main" id="{7B9C6CD4-FE57-B938-BCB2-063B713FA73C}"/>
              </a:ext>
            </a:extLst>
          </p:cNvPr>
          <p:cNvSpPr>
            <a:spLocks noGrp="1"/>
          </p:cNvSpPr>
          <p:nvPr>
            <p:ph type="title"/>
          </p:nvPr>
        </p:nvSpPr>
        <p:spPr>
          <a:xfrm>
            <a:off x="732974" y="186995"/>
            <a:ext cx="10515600" cy="1325563"/>
          </a:xfrm>
        </p:spPr>
        <p:txBody>
          <a:bodyPr/>
          <a:lstStyle/>
          <a:p>
            <a:r>
              <a:rPr lang="en-US" dirty="0"/>
              <a:t>Clinical Frailty Scale</a:t>
            </a:r>
          </a:p>
        </p:txBody>
      </p:sp>
      <p:sp>
        <p:nvSpPr>
          <p:cNvPr id="8" name="Content Placeholder 7">
            <a:extLst>
              <a:ext uri="{FF2B5EF4-FFF2-40B4-BE49-F238E27FC236}">
                <a16:creationId xmlns:a16="http://schemas.microsoft.com/office/drawing/2014/main" id="{110BB329-8795-905E-731A-887B188DE59F}"/>
              </a:ext>
            </a:extLst>
          </p:cNvPr>
          <p:cNvSpPr>
            <a:spLocks noGrp="1"/>
          </p:cNvSpPr>
          <p:nvPr>
            <p:ph idx="1"/>
          </p:nvPr>
        </p:nvSpPr>
        <p:spPr>
          <a:xfrm>
            <a:off x="732974" y="1443306"/>
            <a:ext cx="6512626" cy="4351338"/>
          </a:xfrm>
        </p:spPr>
        <p:txBody>
          <a:bodyPr>
            <a:normAutofit fontScale="92500"/>
          </a:bodyPr>
          <a:lstStyle/>
          <a:p>
            <a:pPr>
              <a:buClr>
                <a:srgbClr val="8BC53F"/>
              </a:buClr>
            </a:pPr>
            <a:r>
              <a:rPr lang="en-US" dirty="0"/>
              <a:t>This scale is based on patient assessment by a qualified healthcare provider (APP, MD, DO, CRNA)</a:t>
            </a:r>
          </a:p>
          <a:p>
            <a:pPr>
              <a:buClr>
                <a:srgbClr val="8BC53F"/>
              </a:buClr>
            </a:pPr>
            <a:r>
              <a:rPr lang="en-US" dirty="0"/>
              <a:t>Needed information, such as asking the patient if they need help from someone else to complete their daily activities, may be gathered by unlicensed staff if the questions are standardized and they are appropriately trained</a:t>
            </a:r>
          </a:p>
          <a:p>
            <a:pPr>
              <a:buClr>
                <a:srgbClr val="8BC53F"/>
              </a:buClr>
            </a:pPr>
            <a:r>
              <a:rPr lang="en-US" dirty="0"/>
              <a:t>No additional physical exam/measurements needed to complete the scale</a:t>
            </a:r>
          </a:p>
        </p:txBody>
      </p:sp>
    </p:spTree>
    <p:extLst>
      <p:ext uri="{BB962C8B-B14F-4D97-AF65-F5344CB8AC3E}">
        <p14:creationId xmlns:p14="http://schemas.microsoft.com/office/powerpoint/2010/main" val="266596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F5231FC-6B3B-E278-6599-E18A0BAD3673}"/>
              </a:ext>
            </a:extLst>
          </p:cNvPr>
          <p:cNvSpPr>
            <a:spLocks noGrp="1"/>
          </p:cNvSpPr>
          <p:nvPr>
            <p:ph type="title"/>
          </p:nvPr>
        </p:nvSpPr>
        <p:spPr>
          <a:xfrm>
            <a:off x="648195" y="190599"/>
            <a:ext cx="10515600" cy="1327898"/>
          </a:xfrm>
        </p:spPr>
        <p:txBody>
          <a:bodyPr/>
          <a:lstStyle/>
          <a:p>
            <a:r>
              <a:rPr lang="en-US" dirty="0">
                <a:solidFill>
                  <a:srgbClr val="162F56"/>
                </a:solidFill>
              </a:rPr>
              <a:t>Edmonton Frail Scale</a:t>
            </a:r>
          </a:p>
        </p:txBody>
      </p:sp>
      <p:sp>
        <p:nvSpPr>
          <p:cNvPr id="5" name="Content Placeholder 4">
            <a:extLst>
              <a:ext uri="{FF2B5EF4-FFF2-40B4-BE49-F238E27FC236}">
                <a16:creationId xmlns:a16="http://schemas.microsoft.com/office/drawing/2014/main" id="{EEB9FF4D-E04B-30BB-FF64-2144943A6244}"/>
              </a:ext>
            </a:extLst>
          </p:cNvPr>
          <p:cNvSpPr>
            <a:spLocks noGrp="1"/>
          </p:cNvSpPr>
          <p:nvPr>
            <p:ph idx="1"/>
          </p:nvPr>
        </p:nvSpPr>
        <p:spPr>
          <a:xfrm>
            <a:off x="732974" y="1560407"/>
            <a:ext cx="10515600" cy="4351338"/>
          </a:xfrm>
        </p:spPr>
        <p:txBody>
          <a:bodyPr>
            <a:normAutofit lnSpcReduction="10000"/>
          </a:bodyPr>
          <a:lstStyle/>
          <a:p>
            <a:pPr>
              <a:buClr>
                <a:srgbClr val="8BC53F"/>
              </a:buClr>
            </a:pPr>
            <a:r>
              <a:rPr lang="en-US" dirty="0">
                <a:solidFill>
                  <a:srgbClr val="8BC53F"/>
                </a:solidFill>
                <a:hlinkClick r:id="rId3">
                  <a:extLst>
                    <a:ext uri="{A12FA001-AC4F-418D-AE19-62706E023703}">
                      <ahyp:hlinkClr xmlns:ahyp="http://schemas.microsoft.com/office/drawing/2018/hyperlinkcolor" val="tx"/>
                    </a:ext>
                  </a:extLst>
                </a:hlinkClick>
              </a:rPr>
              <a:t>EFS</a:t>
            </a:r>
            <a:endParaRPr lang="en-US" dirty="0">
              <a:solidFill>
                <a:srgbClr val="8BC53F"/>
              </a:solidFill>
            </a:endParaRPr>
          </a:p>
          <a:p>
            <a:pPr>
              <a:buClr>
                <a:srgbClr val="8BC53F"/>
              </a:buClr>
            </a:pPr>
            <a:r>
              <a:rPr lang="en-US" dirty="0">
                <a:solidFill>
                  <a:srgbClr val="162F56"/>
                </a:solidFill>
              </a:rPr>
              <a:t>This scale involves </a:t>
            </a:r>
            <a:r>
              <a:rPr lang="en-US" u="sng" dirty="0">
                <a:solidFill>
                  <a:srgbClr val="162F56"/>
                </a:solidFill>
              </a:rPr>
              <a:t>patient reported factors </a:t>
            </a:r>
            <a:r>
              <a:rPr lang="en-US" dirty="0">
                <a:solidFill>
                  <a:srgbClr val="162F56"/>
                </a:solidFill>
              </a:rPr>
              <a:t>as well as </a:t>
            </a:r>
            <a:r>
              <a:rPr lang="en-US" u="sng" dirty="0">
                <a:solidFill>
                  <a:srgbClr val="162F56"/>
                </a:solidFill>
              </a:rPr>
              <a:t>clinical</a:t>
            </a:r>
            <a:r>
              <a:rPr lang="en-US" dirty="0">
                <a:solidFill>
                  <a:srgbClr val="162F56"/>
                </a:solidFill>
              </a:rPr>
              <a:t> </a:t>
            </a:r>
            <a:r>
              <a:rPr lang="en-US" u="sng" dirty="0">
                <a:solidFill>
                  <a:srgbClr val="162F56"/>
                </a:solidFill>
              </a:rPr>
              <a:t>assessments</a:t>
            </a:r>
          </a:p>
          <a:p>
            <a:pPr>
              <a:buClr>
                <a:srgbClr val="8BC53F"/>
              </a:buClr>
            </a:pPr>
            <a:r>
              <a:rPr lang="en-US" dirty="0">
                <a:solidFill>
                  <a:srgbClr val="162F56"/>
                </a:solidFill>
              </a:rPr>
              <a:t>The patient reported responses may be collected through a preoperative questionnaire </a:t>
            </a:r>
          </a:p>
          <a:p>
            <a:pPr lvl="1">
              <a:buClr>
                <a:srgbClr val="8BC53F"/>
              </a:buClr>
            </a:pPr>
            <a:r>
              <a:rPr lang="en-US" dirty="0">
                <a:solidFill>
                  <a:srgbClr val="162F56"/>
                </a:solidFill>
              </a:rPr>
              <a:t>Assistance of trained office staff (MA’s) may be used to facilitate answering questions if </a:t>
            </a:r>
            <a:r>
              <a:rPr lang="en-US" dirty="0" err="1">
                <a:solidFill>
                  <a:srgbClr val="162F56"/>
                </a:solidFill>
              </a:rPr>
              <a:t>pt</a:t>
            </a:r>
            <a:r>
              <a:rPr lang="en-US" dirty="0">
                <a:solidFill>
                  <a:srgbClr val="162F56"/>
                </a:solidFill>
              </a:rPr>
              <a:t> has difficulty</a:t>
            </a:r>
          </a:p>
          <a:p>
            <a:pPr>
              <a:buClr>
                <a:srgbClr val="8BC53F"/>
              </a:buClr>
            </a:pPr>
            <a:r>
              <a:rPr lang="en-US" dirty="0">
                <a:solidFill>
                  <a:srgbClr val="162F56"/>
                </a:solidFill>
              </a:rPr>
              <a:t>The </a:t>
            </a:r>
            <a:r>
              <a:rPr lang="en-US" u="sng" dirty="0">
                <a:solidFill>
                  <a:srgbClr val="162F56"/>
                </a:solidFill>
              </a:rPr>
              <a:t>clock test </a:t>
            </a:r>
            <a:r>
              <a:rPr lang="en-US" dirty="0">
                <a:solidFill>
                  <a:srgbClr val="162F56"/>
                </a:solidFill>
              </a:rPr>
              <a:t>should be scored by a licensed provider (RN, APP, MD)</a:t>
            </a:r>
          </a:p>
          <a:p>
            <a:pPr>
              <a:buClr>
                <a:srgbClr val="8BC53F"/>
              </a:buClr>
            </a:pPr>
            <a:r>
              <a:rPr lang="en-US" u="sng" dirty="0">
                <a:solidFill>
                  <a:srgbClr val="162F56"/>
                </a:solidFill>
              </a:rPr>
              <a:t>Timed up and go test </a:t>
            </a:r>
            <a:r>
              <a:rPr lang="en-US" dirty="0">
                <a:solidFill>
                  <a:srgbClr val="162F56"/>
                </a:solidFill>
              </a:rPr>
              <a:t>can be administered by unlicensed staff who have been trained in the test and maintain competency </a:t>
            </a:r>
          </a:p>
        </p:txBody>
      </p:sp>
    </p:spTree>
    <p:extLst>
      <p:ext uri="{BB962C8B-B14F-4D97-AF65-F5344CB8AC3E}">
        <p14:creationId xmlns:p14="http://schemas.microsoft.com/office/powerpoint/2010/main" val="163682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D121E-2F9D-4602-4ED9-C5E7D06FE361}"/>
              </a:ext>
            </a:extLst>
          </p:cNvPr>
          <p:cNvSpPr>
            <a:spLocks noGrp="1"/>
          </p:cNvSpPr>
          <p:nvPr>
            <p:ph type="title"/>
          </p:nvPr>
        </p:nvSpPr>
        <p:spPr>
          <a:xfrm>
            <a:off x="660070" y="198871"/>
            <a:ext cx="10515600" cy="1325563"/>
          </a:xfrm>
        </p:spPr>
        <p:txBody>
          <a:bodyPr/>
          <a:lstStyle/>
          <a:p>
            <a:r>
              <a:rPr lang="en-US" dirty="0">
                <a:solidFill>
                  <a:srgbClr val="162F56"/>
                </a:solidFill>
              </a:rPr>
              <a:t>FRAIL Scale</a:t>
            </a:r>
          </a:p>
        </p:txBody>
      </p:sp>
      <p:sp>
        <p:nvSpPr>
          <p:cNvPr id="3" name="Content Placeholder 2">
            <a:extLst>
              <a:ext uri="{FF2B5EF4-FFF2-40B4-BE49-F238E27FC236}">
                <a16:creationId xmlns:a16="http://schemas.microsoft.com/office/drawing/2014/main" id="{8D6B58DE-DBC1-5D70-5FBE-5A495623B286}"/>
              </a:ext>
            </a:extLst>
          </p:cNvPr>
          <p:cNvSpPr>
            <a:spLocks noGrp="1"/>
          </p:cNvSpPr>
          <p:nvPr>
            <p:ph sz="half" idx="1"/>
          </p:nvPr>
        </p:nvSpPr>
        <p:spPr>
          <a:xfrm>
            <a:off x="571005" y="1314131"/>
            <a:ext cx="5181600" cy="4804729"/>
          </a:xfrm>
        </p:spPr>
        <p:txBody>
          <a:bodyPr>
            <a:normAutofit fontScale="25000" lnSpcReduction="20000"/>
          </a:bodyPr>
          <a:lstStyle/>
          <a:p>
            <a:pPr>
              <a:buClr>
                <a:srgbClr val="8BC53F"/>
              </a:buClr>
            </a:pPr>
            <a:r>
              <a:rPr lang="en-US" sz="4000" dirty="0">
                <a:solidFill>
                  <a:srgbClr val="162F56"/>
                </a:solidFill>
              </a:rPr>
              <a:t>Please ask the participant the following questions (not a self-assessment): </a:t>
            </a:r>
          </a:p>
          <a:p>
            <a:pPr>
              <a:buClr>
                <a:srgbClr val="8BC53F"/>
              </a:buClr>
            </a:pPr>
            <a:r>
              <a:rPr lang="en-US" dirty="0">
                <a:solidFill>
                  <a:srgbClr val="162F56"/>
                </a:solidFill>
              </a:rPr>
              <a:t>Age: ________ </a:t>
            </a:r>
          </a:p>
          <a:p>
            <a:pPr>
              <a:buClr>
                <a:srgbClr val="8BC53F"/>
              </a:buClr>
            </a:pPr>
            <a:r>
              <a:rPr lang="en-US" dirty="0">
                <a:solidFill>
                  <a:srgbClr val="162F56"/>
                </a:solidFill>
              </a:rPr>
              <a:t>Fatigue:  How much of the time during the past 4 weeks did you feel tired?  1 = All of the time, 2 = Most of the time, 3 = Some of the time, 4 = A little of the time, 5 = None of the time.  </a:t>
            </a:r>
          </a:p>
          <a:p>
            <a:pPr>
              <a:buClr>
                <a:srgbClr val="8BC53F"/>
              </a:buClr>
            </a:pPr>
            <a:r>
              <a:rPr lang="en-US" dirty="0">
                <a:solidFill>
                  <a:srgbClr val="162F56"/>
                </a:solidFill>
              </a:rPr>
              <a:t>Responses of “1” or “2” are scored as 1 and all others as 0. </a:t>
            </a:r>
          </a:p>
          <a:p>
            <a:pPr>
              <a:buClr>
                <a:srgbClr val="8BC53F"/>
              </a:buClr>
            </a:pPr>
            <a:r>
              <a:rPr lang="en-US" dirty="0">
                <a:solidFill>
                  <a:srgbClr val="162F56"/>
                </a:solidFill>
              </a:rPr>
              <a:t>Score_____ </a:t>
            </a:r>
          </a:p>
          <a:p>
            <a:pPr>
              <a:buClr>
                <a:srgbClr val="8BC53F"/>
              </a:buClr>
            </a:pPr>
            <a:r>
              <a:rPr lang="en-US" dirty="0">
                <a:solidFill>
                  <a:srgbClr val="162F56"/>
                </a:solidFill>
              </a:rPr>
              <a:t>Resistance:  By yourself and not using aids, do you have any difficulty walking up 10 steps without resting?    1 = Yes, 0 = No.  </a:t>
            </a:r>
          </a:p>
          <a:p>
            <a:pPr>
              <a:buClr>
                <a:srgbClr val="8BC53F"/>
              </a:buClr>
            </a:pPr>
            <a:r>
              <a:rPr lang="en-US" dirty="0">
                <a:solidFill>
                  <a:srgbClr val="162F56"/>
                </a:solidFill>
              </a:rPr>
              <a:t>Score_____ </a:t>
            </a:r>
          </a:p>
          <a:p>
            <a:pPr>
              <a:buClr>
                <a:srgbClr val="8BC53F"/>
              </a:buClr>
            </a:pPr>
            <a:r>
              <a:rPr lang="en-US" dirty="0">
                <a:solidFill>
                  <a:srgbClr val="162F56"/>
                </a:solidFill>
              </a:rPr>
              <a:t>Ambulation:  By yourself and not using aids, do you have any difficulty walking a couple of blocks (e.g. several hundred yards)?   1 = Yes, 0 = No.  </a:t>
            </a:r>
          </a:p>
          <a:p>
            <a:pPr>
              <a:buClr>
                <a:srgbClr val="8BC53F"/>
              </a:buClr>
            </a:pPr>
            <a:r>
              <a:rPr lang="en-US" dirty="0">
                <a:solidFill>
                  <a:srgbClr val="162F56"/>
                </a:solidFill>
              </a:rPr>
              <a:t>Score_____ </a:t>
            </a:r>
          </a:p>
          <a:p>
            <a:pPr>
              <a:buClr>
                <a:srgbClr val="8BC53F"/>
              </a:buClr>
            </a:pPr>
            <a:r>
              <a:rPr lang="en-US" dirty="0">
                <a:solidFill>
                  <a:srgbClr val="162F56"/>
                </a:solidFill>
              </a:rPr>
              <a:t>Illnesses:  Did a doctor ever tell you that you have [illness]?  How many (see list below): _____ </a:t>
            </a:r>
          </a:p>
          <a:p>
            <a:pPr>
              <a:buClr>
                <a:srgbClr val="8BC53F"/>
              </a:buClr>
            </a:pPr>
            <a:r>
              <a:rPr lang="en-US" dirty="0">
                <a:solidFill>
                  <a:srgbClr val="162F56"/>
                </a:solidFill>
              </a:rPr>
              <a:t>The total illnesses (0–11) are recoded as 0–4 = 0 and 5–11 = 1. </a:t>
            </a:r>
          </a:p>
          <a:p>
            <a:pPr>
              <a:buClr>
                <a:srgbClr val="8BC53F"/>
              </a:buClr>
            </a:pPr>
            <a:r>
              <a:rPr lang="en-US" dirty="0">
                <a:solidFill>
                  <a:srgbClr val="162F56"/>
                </a:solidFill>
              </a:rPr>
              <a:t>The illnesses include hypertension, diabetes, cancer (other than a minor skin cancer), chronic lung disease, heart attack, congestive heart failure, angina, asthma, arthritis, stroke, and kidney disease.  </a:t>
            </a:r>
          </a:p>
          <a:p>
            <a:pPr>
              <a:buClr>
                <a:srgbClr val="8BC53F"/>
              </a:buClr>
            </a:pPr>
            <a:r>
              <a:rPr lang="en-US" dirty="0">
                <a:solidFill>
                  <a:srgbClr val="162F56"/>
                </a:solidFill>
              </a:rPr>
              <a:t>Score_____ </a:t>
            </a:r>
          </a:p>
          <a:p>
            <a:pPr>
              <a:buClr>
                <a:srgbClr val="8BC53F"/>
              </a:buClr>
            </a:pPr>
            <a:r>
              <a:rPr lang="en-US" dirty="0">
                <a:solidFill>
                  <a:srgbClr val="162F56"/>
                </a:solidFill>
              </a:rPr>
              <a:t>Loss of weight: How much do you weigh?  __________[current weight] </a:t>
            </a:r>
          </a:p>
          <a:p>
            <a:pPr>
              <a:buClr>
                <a:srgbClr val="8BC53F"/>
              </a:buClr>
            </a:pPr>
            <a:r>
              <a:rPr lang="en-US" dirty="0">
                <a:solidFill>
                  <a:srgbClr val="162F56"/>
                </a:solidFill>
              </a:rPr>
              <a:t>One year ago in (enter month/year), how much did you weigh?_________[weight 1 year ago]”  </a:t>
            </a:r>
          </a:p>
          <a:p>
            <a:pPr>
              <a:buClr>
                <a:srgbClr val="8BC53F"/>
              </a:buClr>
            </a:pPr>
            <a:r>
              <a:rPr lang="en-US" dirty="0">
                <a:solidFill>
                  <a:srgbClr val="162F56"/>
                </a:solidFill>
              </a:rPr>
              <a:t>Percent weight change is computed as: [[weight 1 year ago - current weight]/weight 1 year ago]] * 100.  </a:t>
            </a:r>
          </a:p>
          <a:p>
            <a:pPr>
              <a:buClr>
                <a:srgbClr val="8BC53F"/>
              </a:buClr>
            </a:pPr>
            <a:r>
              <a:rPr lang="en-US" dirty="0">
                <a:solidFill>
                  <a:srgbClr val="162F56"/>
                </a:solidFill>
              </a:rPr>
              <a:t>Percent change &gt; 5 (representing a 5% loss of weight) is scored as 1 and &lt; 5% as 0. </a:t>
            </a:r>
          </a:p>
          <a:p>
            <a:pPr>
              <a:buClr>
                <a:srgbClr val="8BC53F"/>
              </a:buClr>
            </a:pPr>
            <a:r>
              <a:rPr lang="en-US" dirty="0">
                <a:solidFill>
                  <a:srgbClr val="162F56"/>
                </a:solidFill>
              </a:rPr>
              <a:t>Score_____ </a:t>
            </a:r>
          </a:p>
          <a:p>
            <a:pPr>
              <a:buClr>
                <a:srgbClr val="8BC53F"/>
              </a:buClr>
            </a:pPr>
            <a:r>
              <a:rPr lang="en-US" dirty="0">
                <a:solidFill>
                  <a:srgbClr val="162F56"/>
                </a:solidFill>
              </a:rPr>
              <a:t>Total Score:  _______  </a:t>
            </a:r>
          </a:p>
          <a:p>
            <a:pPr>
              <a:buClr>
                <a:srgbClr val="8BC53F"/>
              </a:buClr>
            </a:pPr>
            <a:r>
              <a:rPr lang="en-US" dirty="0">
                <a:solidFill>
                  <a:srgbClr val="162F56"/>
                </a:solidFill>
              </a:rPr>
              <a:t>A score of 0 represents robust health status </a:t>
            </a:r>
          </a:p>
          <a:p>
            <a:pPr>
              <a:buClr>
                <a:srgbClr val="8BC53F"/>
              </a:buClr>
            </a:pPr>
            <a:r>
              <a:rPr lang="en-US" dirty="0">
                <a:solidFill>
                  <a:srgbClr val="162F56"/>
                </a:solidFill>
              </a:rPr>
              <a:t>1-2: Pre-frail</a:t>
            </a:r>
          </a:p>
          <a:p>
            <a:pPr>
              <a:buClr>
                <a:srgbClr val="8BC53F"/>
              </a:buClr>
            </a:pPr>
            <a:r>
              <a:rPr lang="en-US" dirty="0">
                <a:solidFill>
                  <a:srgbClr val="162F56"/>
                </a:solidFill>
              </a:rPr>
              <a:t>3-5: Frail</a:t>
            </a:r>
          </a:p>
        </p:txBody>
      </p:sp>
      <p:sp>
        <p:nvSpPr>
          <p:cNvPr id="4" name="Content Placeholder 3">
            <a:extLst>
              <a:ext uri="{FF2B5EF4-FFF2-40B4-BE49-F238E27FC236}">
                <a16:creationId xmlns:a16="http://schemas.microsoft.com/office/drawing/2014/main" id="{A90CE73A-52EB-4553-5497-80D5A048E18A}"/>
              </a:ext>
            </a:extLst>
          </p:cNvPr>
          <p:cNvSpPr>
            <a:spLocks noGrp="1"/>
          </p:cNvSpPr>
          <p:nvPr>
            <p:ph sz="half" idx="2"/>
          </p:nvPr>
        </p:nvSpPr>
        <p:spPr>
          <a:xfrm>
            <a:off x="6096000" y="1314130"/>
            <a:ext cx="5181600" cy="4612783"/>
          </a:xfrm>
        </p:spPr>
        <p:txBody>
          <a:bodyPr/>
          <a:lstStyle/>
          <a:p>
            <a:pPr>
              <a:buClr>
                <a:srgbClr val="8BC53F"/>
              </a:buClr>
            </a:pPr>
            <a:r>
              <a:rPr lang="en-US" dirty="0">
                <a:solidFill>
                  <a:srgbClr val="162F56"/>
                </a:solidFill>
              </a:rPr>
              <a:t>Questions are designed to be asked of pt/caregiver, not filled out by patient directly</a:t>
            </a:r>
          </a:p>
          <a:p>
            <a:pPr>
              <a:buClr>
                <a:srgbClr val="8BC53F"/>
              </a:buClr>
            </a:pPr>
            <a:r>
              <a:rPr lang="en-US" dirty="0">
                <a:solidFill>
                  <a:srgbClr val="162F56"/>
                </a:solidFill>
              </a:rPr>
              <a:t>Unlicensed staff may administer the survey and record/calculate the results if trained to do so</a:t>
            </a:r>
          </a:p>
          <a:p>
            <a:pPr>
              <a:buClr>
                <a:srgbClr val="8BC53F"/>
              </a:buClr>
            </a:pPr>
            <a:r>
              <a:rPr lang="en-US" dirty="0">
                <a:solidFill>
                  <a:srgbClr val="162F56"/>
                </a:solidFill>
              </a:rPr>
              <a:t>Some data may be available via chart review but whenever possible should be obtained in person from the patient or caregiver</a:t>
            </a:r>
          </a:p>
        </p:txBody>
      </p:sp>
    </p:spTree>
    <p:extLst>
      <p:ext uri="{BB962C8B-B14F-4D97-AF65-F5344CB8AC3E}">
        <p14:creationId xmlns:p14="http://schemas.microsoft.com/office/powerpoint/2010/main" val="329464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4A7E7-80FC-683D-5F84-14737FD31CE7}"/>
              </a:ext>
            </a:extLst>
          </p:cNvPr>
          <p:cNvSpPr>
            <a:spLocks noGrp="1"/>
          </p:cNvSpPr>
          <p:nvPr>
            <p:ph type="title"/>
          </p:nvPr>
        </p:nvSpPr>
        <p:spPr>
          <a:xfrm>
            <a:off x="630382" y="192933"/>
            <a:ext cx="10515600" cy="1325563"/>
          </a:xfrm>
        </p:spPr>
        <p:txBody>
          <a:bodyPr/>
          <a:lstStyle/>
          <a:p>
            <a:r>
              <a:rPr lang="en-US" dirty="0">
                <a:solidFill>
                  <a:srgbClr val="162F56"/>
                </a:solidFill>
              </a:rPr>
              <a:t>Groningen Frailty Index</a:t>
            </a:r>
          </a:p>
        </p:txBody>
      </p:sp>
      <p:sp>
        <p:nvSpPr>
          <p:cNvPr id="3" name="Content Placeholder 2">
            <a:extLst>
              <a:ext uri="{FF2B5EF4-FFF2-40B4-BE49-F238E27FC236}">
                <a16:creationId xmlns:a16="http://schemas.microsoft.com/office/drawing/2014/main" id="{010B280A-F9E9-2968-59B4-2B3E8A74EDE3}"/>
              </a:ext>
            </a:extLst>
          </p:cNvPr>
          <p:cNvSpPr>
            <a:spLocks noGrp="1"/>
          </p:cNvSpPr>
          <p:nvPr>
            <p:ph sz="half" idx="1"/>
          </p:nvPr>
        </p:nvSpPr>
        <p:spPr>
          <a:xfrm>
            <a:off x="732974" y="1518496"/>
            <a:ext cx="5181600" cy="4351338"/>
          </a:xfrm>
        </p:spPr>
        <p:txBody>
          <a:bodyPr>
            <a:normAutofit/>
          </a:bodyPr>
          <a:lstStyle/>
          <a:p>
            <a:pPr>
              <a:buClr>
                <a:srgbClr val="8BC53F"/>
              </a:buClr>
            </a:pPr>
            <a:r>
              <a:rPr lang="en-US" dirty="0">
                <a:solidFill>
                  <a:srgbClr val="162F56"/>
                </a:solidFill>
              </a:rPr>
              <a:t>If administered by unlicensed personnel, wording of questions should be scripted and standardized</a:t>
            </a:r>
          </a:p>
          <a:p>
            <a:pPr>
              <a:buClr>
                <a:srgbClr val="8BC53F"/>
              </a:buClr>
            </a:pPr>
            <a:r>
              <a:rPr lang="en-US" dirty="0">
                <a:solidFill>
                  <a:srgbClr val="162F56"/>
                </a:solidFill>
              </a:rPr>
              <a:t>May be completed by the patient/caregiver prior to appointment </a:t>
            </a:r>
          </a:p>
          <a:p>
            <a:pPr>
              <a:buClr>
                <a:srgbClr val="8BC53F"/>
              </a:buClr>
            </a:pPr>
            <a:r>
              <a:rPr lang="en-US" dirty="0">
                <a:solidFill>
                  <a:srgbClr val="162F56"/>
                </a:solidFill>
              </a:rPr>
              <a:t>Does not require additional assessment by licensed practitioner</a:t>
            </a:r>
          </a:p>
        </p:txBody>
      </p:sp>
      <p:pic>
        <p:nvPicPr>
          <p:cNvPr id="7" name="Content Placeholder 6">
            <a:extLst>
              <a:ext uri="{FF2B5EF4-FFF2-40B4-BE49-F238E27FC236}">
                <a16:creationId xmlns:a16="http://schemas.microsoft.com/office/drawing/2014/main" id="{51EEEC1F-8889-AA24-5B81-C839F5281EC9}"/>
              </a:ext>
            </a:extLst>
          </p:cNvPr>
          <p:cNvPicPr>
            <a:picLocks noGrp="1" noChangeAspect="1"/>
          </p:cNvPicPr>
          <p:nvPr>
            <p:ph sz="half" idx="2"/>
          </p:nvPr>
        </p:nvPicPr>
        <p:blipFill>
          <a:blip r:embed="rId3"/>
          <a:stretch>
            <a:fillRect/>
          </a:stretch>
        </p:blipFill>
        <p:spPr>
          <a:xfrm>
            <a:off x="6277428" y="630245"/>
            <a:ext cx="4077943" cy="5239589"/>
          </a:xfrm>
        </p:spPr>
      </p:pic>
    </p:spTree>
    <p:extLst>
      <p:ext uri="{BB962C8B-B14F-4D97-AF65-F5344CB8AC3E}">
        <p14:creationId xmlns:p14="http://schemas.microsoft.com/office/powerpoint/2010/main" val="60842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993DF-7AB6-F9AB-69C1-9D1638249BE1}"/>
              </a:ext>
            </a:extLst>
          </p:cNvPr>
          <p:cNvSpPr>
            <a:spLocks noGrp="1"/>
          </p:cNvSpPr>
          <p:nvPr>
            <p:ph type="title"/>
          </p:nvPr>
        </p:nvSpPr>
        <p:spPr>
          <a:xfrm>
            <a:off x="683821" y="91993"/>
            <a:ext cx="10515600" cy="1325563"/>
          </a:xfrm>
        </p:spPr>
        <p:txBody>
          <a:bodyPr/>
          <a:lstStyle/>
          <a:p>
            <a:r>
              <a:rPr lang="en-US" dirty="0">
                <a:solidFill>
                  <a:srgbClr val="162F56"/>
                </a:solidFill>
              </a:rPr>
              <a:t>Risk Analysis Index</a:t>
            </a:r>
          </a:p>
        </p:txBody>
      </p:sp>
      <p:sp>
        <p:nvSpPr>
          <p:cNvPr id="3" name="Content Placeholder 2">
            <a:extLst>
              <a:ext uri="{FF2B5EF4-FFF2-40B4-BE49-F238E27FC236}">
                <a16:creationId xmlns:a16="http://schemas.microsoft.com/office/drawing/2014/main" id="{9998CD3F-7C4E-31D0-544A-30AA2F6D9611}"/>
              </a:ext>
            </a:extLst>
          </p:cNvPr>
          <p:cNvSpPr>
            <a:spLocks noGrp="1"/>
          </p:cNvSpPr>
          <p:nvPr>
            <p:ph sz="half" idx="1"/>
          </p:nvPr>
        </p:nvSpPr>
        <p:spPr>
          <a:xfrm>
            <a:off x="732974" y="1474104"/>
            <a:ext cx="5181600" cy="4351338"/>
          </a:xfrm>
        </p:spPr>
        <p:txBody>
          <a:bodyPr>
            <a:normAutofit fontScale="85000" lnSpcReduction="10000"/>
          </a:bodyPr>
          <a:lstStyle/>
          <a:p>
            <a:pPr>
              <a:buClr>
                <a:srgbClr val="8BC53F"/>
              </a:buClr>
            </a:pPr>
            <a:r>
              <a:rPr lang="en-US" dirty="0">
                <a:solidFill>
                  <a:srgbClr val="162F56"/>
                </a:solidFill>
              </a:rPr>
              <a:t>Questions may be presented to pt/caregiver to complete prior to visit</a:t>
            </a:r>
          </a:p>
          <a:p>
            <a:pPr>
              <a:buClr>
                <a:srgbClr val="8BC53F"/>
              </a:buClr>
            </a:pPr>
            <a:r>
              <a:rPr lang="en-US" dirty="0">
                <a:solidFill>
                  <a:srgbClr val="162F56"/>
                </a:solidFill>
              </a:rPr>
              <a:t>Unlicensed personnel may assist with answering questions if trained appropriately</a:t>
            </a:r>
          </a:p>
          <a:p>
            <a:pPr>
              <a:buClr>
                <a:srgbClr val="8BC53F"/>
              </a:buClr>
            </a:pPr>
            <a:r>
              <a:rPr lang="en-US" dirty="0">
                <a:solidFill>
                  <a:srgbClr val="162F56"/>
                </a:solidFill>
              </a:rPr>
              <a:t>Calculation by unlicensed personnel should only be done after training/competency evaluation</a:t>
            </a:r>
          </a:p>
          <a:p>
            <a:pPr>
              <a:buClr>
                <a:srgbClr val="8BC53F"/>
              </a:buClr>
            </a:pPr>
            <a:r>
              <a:rPr lang="en-US" dirty="0">
                <a:solidFill>
                  <a:srgbClr val="162F56"/>
                </a:solidFill>
              </a:rPr>
              <a:t>Final score 0-81</a:t>
            </a:r>
          </a:p>
          <a:p>
            <a:pPr lvl="1">
              <a:buClr>
                <a:srgbClr val="8BC53F"/>
              </a:buClr>
            </a:pPr>
            <a:r>
              <a:rPr lang="en-US" dirty="0">
                <a:solidFill>
                  <a:srgbClr val="162F56"/>
                </a:solidFill>
              </a:rPr>
              <a:t>0-15 Robust</a:t>
            </a:r>
          </a:p>
          <a:p>
            <a:pPr lvl="1">
              <a:buClr>
                <a:srgbClr val="8BC53F"/>
              </a:buClr>
            </a:pPr>
            <a:r>
              <a:rPr lang="en-US" dirty="0">
                <a:solidFill>
                  <a:srgbClr val="162F56"/>
                </a:solidFill>
              </a:rPr>
              <a:t>16-25 Pre-Frail</a:t>
            </a:r>
          </a:p>
          <a:p>
            <a:pPr lvl="1">
              <a:buClr>
                <a:srgbClr val="8BC53F"/>
              </a:buClr>
            </a:pPr>
            <a:r>
              <a:rPr lang="en-US" dirty="0">
                <a:solidFill>
                  <a:srgbClr val="162F56"/>
                </a:solidFill>
              </a:rPr>
              <a:t>26-35 Frail</a:t>
            </a:r>
          </a:p>
          <a:p>
            <a:pPr lvl="1">
              <a:buClr>
                <a:srgbClr val="8BC53F"/>
              </a:buClr>
            </a:pPr>
            <a:r>
              <a:rPr lang="en-US" dirty="0">
                <a:solidFill>
                  <a:srgbClr val="162F56"/>
                </a:solidFill>
              </a:rPr>
              <a:t>36+ Very Frail</a:t>
            </a:r>
          </a:p>
          <a:p>
            <a:pPr lvl="1"/>
            <a:endParaRPr lang="en-US" dirty="0"/>
          </a:p>
        </p:txBody>
      </p:sp>
      <p:pic>
        <p:nvPicPr>
          <p:cNvPr id="7" name="Content Placeholder 6">
            <a:extLst>
              <a:ext uri="{FF2B5EF4-FFF2-40B4-BE49-F238E27FC236}">
                <a16:creationId xmlns:a16="http://schemas.microsoft.com/office/drawing/2014/main" id="{ED6A2E0D-851C-9F69-9E80-27A574002372}"/>
              </a:ext>
            </a:extLst>
          </p:cNvPr>
          <p:cNvPicPr>
            <a:picLocks noGrp="1" noChangeAspect="1"/>
          </p:cNvPicPr>
          <p:nvPr>
            <p:ph sz="half" idx="2"/>
          </p:nvPr>
        </p:nvPicPr>
        <p:blipFill>
          <a:blip r:embed="rId3"/>
          <a:stretch>
            <a:fillRect/>
          </a:stretch>
        </p:blipFill>
        <p:spPr>
          <a:xfrm>
            <a:off x="5914574" y="399896"/>
            <a:ext cx="4730235" cy="5593434"/>
          </a:xfrm>
        </p:spPr>
      </p:pic>
    </p:spTree>
    <p:extLst>
      <p:ext uri="{BB962C8B-B14F-4D97-AF65-F5344CB8AC3E}">
        <p14:creationId xmlns:p14="http://schemas.microsoft.com/office/powerpoint/2010/main" val="39216218"/>
      </p:ext>
    </p:extLst>
  </p:cSld>
  <p:clrMapOvr>
    <a:masterClrMapping/>
  </p:clrMapOvr>
</p:sld>
</file>

<file path=ppt/theme/theme1.xml><?xml version="1.0" encoding="utf-8"?>
<a:theme xmlns:a="http://schemas.openxmlformats.org/drawingml/2006/main" name="Office Theme">
  <a:themeElements>
    <a:clrScheme name="MSQC">
      <a:dk1>
        <a:sysClr val="windowText" lastClr="000000"/>
      </a:dk1>
      <a:lt1>
        <a:sysClr val="window" lastClr="FFFFFF"/>
      </a:lt1>
      <a:dk2>
        <a:srgbClr val="162F56"/>
      </a:dk2>
      <a:lt2>
        <a:srgbClr val="E7E6E6"/>
      </a:lt2>
      <a:accent1>
        <a:srgbClr val="ACC4EA"/>
      </a:accent1>
      <a:accent2>
        <a:srgbClr val="8BC53F"/>
      </a:accent2>
      <a:accent3>
        <a:srgbClr val="A5A5A5"/>
      </a:accent3>
      <a:accent4>
        <a:srgbClr val="FFC000"/>
      </a:accent4>
      <a:accent5>
        <a:srgbClr val="E54BCF"/>
      </a:accent5>
      <a:accent6>
        <a:srgbClr val="E4F2D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10340</TotalTime>
  <Words>1554</Words>
  <Application>Microsoft Office PowerPoint</Application>
  <PresentationFormat>Widescreen</PresentationFormat>
  <Paragraphs>135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What is “Frailty”?</vt:lpstr>
      <vt:lpstr>Why Assess for Frailty?</vt:lpstr>
      <vt:lpstr>Frailty Screening Tools</vt:lpstr>
      <vt:lpstr>Clinical Frailty Scale</vt:lpstr>
      <vt:lpstr>Edmonton Frail Scale</vt:lpstr>
      <vt:lpstr>FRAIL Scale</vt:lpstr>
      <vt:lpstr>Groningen Frailty Index</vt:lpstr>
      <vt:lpstr>Risk Analysis Index</vt:lpstr>
      <vt:lpstr>Informed Discussion </vt:lpstr>
      <vt:lpstr>Benefits of Informed Discussion</vt:lpstr>
      <vt:lpstr>So your patient is frail…..</vt:lpstr>
      <vt:lpstr>Important Dates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Hallway, Alexander</dc:creator>
  <cp:lastModifiedBy>Kimberly Rochefort</cp:lastModifiedBy>
  <cp:revision>24</cp:revision>
  <dcterms:created xsi:type="dcterms:W3CDTF">2022-03-18T17:54:40Z</dcterms:created>
  <dcterms:modified xsi:type="dcterms:W3CDTF">2023-01-31T21:07:35Z</dcterms:modified>
</cp:coreProperties>
</file>