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134804419" r:id="rId2"/>
    <p:sldId id="2134804465" r:id="rId3"/>
    <p:sldId id="2134804488" r:id="rId4"/>
    <p:sldId id="2134804486" r:id="rId5"/>
    <p:sldId id="2134804489" r:id="rId6"/>
    <p:sldId id="2134804490" r:id="rId7"/>
    <p:sldId id="2134804491" r:id="rId8"/>
    <p:sldId id="2134804492" r:id="rId9"/>
    <p:sldId id="2134804493" r:id="rId10"/>
    <p:sldId id="2134804495" r:id="rId11"/>
    <p:sldId id="2134804494" r:id="rId12"/>
    <p:sldId id="2134804497" r:id="rId13"/>
    <p:sldId id="2134804496" r:id="rId14"/>
    <p:sldId id="2134804498" r:id="rId15"/>
    <p:sldId id="2134804500" r:id="rId16"/>
    <p:sldId id="2134804503" r:id="rId17"/>
    <p:sldId id="2134804502" r:id="rId18"/>
    <p:sldId id="2134804505" r:id="rId19"/>
    <p:sldId id="2134804501" r:id="rId20"/>
    <p:sldId id="2134804504" r:id="rId21"/>
    <p:sldId id="2134804507" r:id="rId22"/>
    <p:sldId id="2134804506" r:id="rId23"/>
    <p:sldId id="2134804510" r:id="rId24"/>
    <p:sldId id="2134804509" r:id="rId25"/>
    <p:sldId id="2134804468" r:id="rId26"/>
    <p:sldId id="2134804466" r:id="rId27"/>
    <p:sldId id="2134804469" r:id="rId28"/>
    <p:sldId id="2134804470" r:id="rId29"/>
    <p:sldId id="2134804472" r:id="rId30"/>
    <p:sldId id="2134804513" r:id="rId31"/>
    <p:sldId id="2134804514" r:id="rId32"/>
    <p:sldId id="2134804515" r:id="rId33"/>
    <p:sldId id="2134804516" r:id="rId34"/>
    <p:sldId id="2134804517" r:id="rId35"/>
    <p:sldId id="2134804518" r:id="rId36"/>
    <p:sldId id="2134804519" r:id="rId37"/>
    <p:sldId id="2134804521" r:id="rId38"/>
    <p:sldId id="213480447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3" d="100"/>
          <a:sy n="73" d="100"/>
        </p:scale>
        <p:origin x="4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40584-33F1-41DB-B82B-46AEE2928EDD}"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3601D-802F-4E01-8EC1-A72ABEDEED26}" type="slidenum">
              <a:rPr lang="en-US" smtClean="0"/>
              <a:t>‹#›</a:t>
            </a:fld>
            <a:endParaRPr lang="en-US"/>
          </a:p>
        </p:txBody>
      </p:sp>
    </p:spTree>
    <p:extLst>
      <p:ext uri="{BB962C8B-B14F-4D97-AF65-F5344CB8AC3E}">
        <p14:creationId xmlns:p14="http://schemas.microsoft.com/office/powerpoint/2010/main" val="122383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693083-E7E1-4F24-ACC0-4418977B0B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388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These four surgical targets include: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514350" lvl="1" indent="-514350">
              <a:lnSpc>
                <a:spcPct val="100000"/>
              </a:lnSpc>
              <a:spcBef>
                <a:spcPts val="0"/>
              </a:spcBef>
              <a:spcAft>
                <a:spcPts val="600"/>
              </a:spcAft>
              <a:buFont typeface="+mj-lt"/>
              <a:buAutoNum type="arabicPeriod"/>
            </a:pPr>
            <a:r>
              <a:rPr lang="en-US" altLang="en-US" sz="2800" dirty="0">
                <a:latin typeface="Arial" panose="020B0604020202020204" pitchFamily="34" charset="0"/>
                <a:ea typeface="Times New Roman" panose="02020603050405020304" pitchFamily="18" charset="0"/>
                <a:cs typeface="Arial" panose="020B0604020202020204" pitchFamily="34" charset="0"/>
              </a:rPr>
              <a:t>Axillary lymph node dissection (</a:t>
            </a:r>
            <a:r>
              <a:rPr lang="en-US" alt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ALND</a:t>
            </a:r>
            <a:r>
              <a:rPr lang="en-US" altLang="en-US" sz="2800" dirty="0">
                <a:latin typeface="Arial" panose="020B0604020202020204" pitchFamily="34" charset="0"/>
                <a:ea typeface="Times New Roman" panose="02020603050405020304" pitchFamily="18" charset="0"/>
                <a:cs typeface="Arial" panose="020B0604020202020204" pitchFamily="34" charset="0"/>
              </a:rPr>
              <a:t>) for limited nodal disease which is based on the ACSOG Z0011 trial</a:t>
            </a:r>
          </a:p>
          <a:p>
            <a:pPr marL="514350" lvl="1" indent="-514350">
              <a:lnSpc>
                <a:spcPct val="100000"/>
              </a:lnSpc>
              <a:spcBef>
                <a:spcPts val="0"/>
              </a:spcBef>
              <a:spcAft>
                <a:spcPts val="600"/>
              </a:spcAft>
              <a:buFont typeface="+mj-lt"/>
              <a:buAutoNum type="arabicPeriod"/>
            </a:pPr>
            <a:r>
              <a:rPr lang="en-US" altLang="en-US" sz="2800" dirty="0">
                <a:latin typeface="Arial" panose="020B0604020202020204" pitchFamily="34" charset="0"/>
                <a:ea typeface="Times New Roman" panose="02020603050405020304" pitchFamily="18" charset="0"/>
                <a:cs typeface="Arial" panose="020B0604020202020204" pitchFamily="34" charset="0"/>
              </a:rPr>
              <a:t>Re-excision for</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close but negative </a:t>
            </a:r>
            <a:r>
              <a:rPr lang="en-US" alt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margins </a:t>
            </a:r>
            <a:r>
              <a:rPr lang="en-US" altLang="en-US" sz="2800" dirty="0">
                <a:latin typeface="Arial" panose="020B0604020202020204" pitchFamily="34" charset="0"/>
                <a:ea typeface="Times New Roman" panose="02020603050405020304" pitchFamily="18" charset="0"/>
                <a:cs typeface="Arial" panose="020B0604020202020204" pitchFamily="34" charset="0"/>
              </a:rPr>
              <a:t>which is based on extensive retrospective data and a consensus statement issued jointly by SSO and ASTRO</a:t>
            </a:r>
          </a:p>
          <a:p>
            <a:pPr marL="514350" lvl="1" indent="-514350">
              <a:lnSpc>
                <a:spcPct val="100000"/>
              </a:lnSpc>
              <a:spcBef>
                <a:spcPts val="0"/>
              </a:spcBef>
              <a:spcAft>
                <a:spcPts val="600"/>
              </a:spcAft>
              <a:buFont typeface="+mj-lt"/>
              <a:buAutoNum type="arabicPeriod"/>
            </a:pP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Contralateral prophylactic mastectomy (</a:t>
            </a:r>
            <a:r>
              <a:rPr lang="en-US" alt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CPM</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for unilateral cancer which is based on multiple meta-analyses</a:t>
            </a:r>
          </a:p>
          <a:p>
            <a:pPr marL="514350" lvl="1" indent="-514350">
              <a:lnSpc>
                <a:spcPct val="100000"/>
              </a:lnSpc>
              <a:spcBef>
                <a:spcPts val="0"/>
              </a:spcBef>
              <a:spcAft>
                <a:spcPts val="600"/>
              </a:spcAft>
              <a:buFont typeface="+mj-lt"/>
              <a:buAutoNum type="arabicPeriod"/>
            </a:pP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Sentinel lymph node biopsy (</a:t>
            </a:r>
            <a:r>
              <a:rPr lang="en-US" alt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SLNB</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in women ≥70 years old with hormone receptor positive (HR+) cancer which is based on the CALBG 9343 trial</a:t>
            </a: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10</a:t>
            </a:fld>
            <a:endParaRPr lang="en-US"/>
          </a:p>
        </p:txBody>
      </p:sp>
    </p:spTree>
    <p:extLst>
      <p:ext uri="{BB962C8B-B14F-4D97-AF65-F5344CB8AC3E}">
        <p14:creationId xmlns:p14="http://schemas.microsoft.com/office/powerpoint/2010/main" val="1825161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One of the easiest ways to identify areas of low-value are within your area of practice is by consulting the recommendations provided by the Choosing Wisely campaign. Choosing Wisely is an international initiative launched by the American Board of Internal Medicine foundation that has engaged over 80 specialty societies to submit over 550 recommendations. Most of the major surgical specialty groups have participated in Choosing Wisely including the American College of Surgeons, SSO, SAGES, ASBS and the list goes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11</a:t>
            </a:fld>
            <a:endParaRPr lang="en-US"/>
          </a:p>
        </p:txBody>
      </p:sp>
    </p:spTree>
    <p:extLst>
      <p:ext uri="{BB962C8B-B14F-4D97-AF65-F5344CB8AC3E}">
        <p14:creationId xmlns:p14="http://schemas.microsoft.com/office/powerpoint/2010/main" val="3983675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These four surgical targets include: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514350" lvl="1" indent="-514350">
              <a:lnSpc>
                <a:spcPct val="100000"/>
              </a:lnSpc>
              <a:spcBef>
                <a:spcPts val="0"/>
              </a:spcBef>
              <a:spcAft>
                <a:spcPts val="600"/>
              </a:spcAft>
              <a:buFont typeface="+mj-lt"/>
              <a:buAutoNum type="arabicPeriod"/>
            </a:pPr>
            <a:r>
              <a:rPr lang="en-US" altLang="en-US" sz="2800" dirty="0">
                <a:latin typeface="Arial" panose="020B0604020202020204" pitchFamily="34" charset="0"/>
                <a:ea typeface="Times New Roman" panose="02020603050405020304" pitchFamily="18" charset="0"/>
                <a:cs typeface="Arial" panose="020B0604020202020204" pitchFamily="34" charset="0"/>
              </a:rPr>
              <a:t>Axillary lymph node dissection (</a:t>
            </a:r>
            <a:r>
              <a:rPr lang="en-US" alt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ALND</a:t>
            </a:r>
            <a:r>
              <a:rPr lang="en-US" altLang="en-US" sz="2800" dirty="0">
                <a:latin typeface="Arial" panose="020B0604020202020204" pitchFamily="34" charset="0"/>
                <a:ea typeface="Times New Roman" panose="02020603050405020304" pitchFamily="18" charset="0"/>
                <a:cs typeface="Arial" panose="020B0604020202020204" pitchFamily="34" charset="0"/>
              </a:rPr>
              <a:t>) for limited nodal disease which is based on the ACSOG Z0011 trial</a:t>
            </a:r>
          </a:p>
          <a:p>
            <a:pPr marL="514350" lvl="1" indent="-514350">
              <a:lnSpc>
                <a:spcPct val="100000"/>
              </a:lnSpc>
              <a:spcBef>
                <a:spcPts val="0"/>
              </a:spcBef>
              <a:spcAft>
                <a:spcPts val="600"/>
              </a:spcAft>
              <a:buFont typeface="+mj-lt"/>
              <a:buAutoNum type="arabicPeriod"/>
            </a:pPr>
            <a:r>
              <a:rPr lang="en-US" altLang="en-US" sz="2800" dirty="0">
                <a:latin typeface="Arial" panose="020B0604020202020204" pitchFamily="34" charset="0"/>
                <a:ea typeface="Times New Roman" panose="02020603050405020304" pitchFamily="18" charset="0"/>
                <a:cs typeface="Arial" panose="020B0604020202020204" pitchFamily="34" charset="0"/>
              </a:rPr>
              <a:t>Re-excision for</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close but negative </a:t>
            </a:r>
            <a:r>
              <a:rPr lang="en-US" alt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margins </a:t>
            </a:r>
            <a:r>
              <a:rPr lang="en-US" altLang="en-US" sz="2800" dirty="0">
                <a:latin typeface="Arial" panose="020B0604020202020204" pitchFamily="34" charset="0"/>
                <a:ea typeface="Times New Roman" panose="02020603050405020304" pitchFamily="18" charset="0"/>
                <a:cs typeface="Arial" panose="020B0604020202020204" pitchFamily="34" charset="0"/>
              </a:rPr>
              <a:t>which is based on extensive retrospective data and a consensus statement issued jointly by SSO and ASTRO</a:t>
            </a:r>
          </a:p>
          <a:p>
            <a:pPr marL="514350" lvl="1" indent="-514350">
              <a:lnSpc>
                <a:spcPct val="100000"/>
              </a:lnSpc>
              <a:spcBef>
                <a:spcPts val="0"/>
              </a:spcBef>
              <a:spcAft>
                <a:spcPts val="600"/>
              </a:spcAft>
              <a:buFont typeface="+mj-lt"/>
              <a:buAutoNum type="arabicPeriod"/>
            </a:pP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Contralateral prophylactic mastectomy (</a:t>
            </a:r>
            <a:r>
              <a:rPr lang="en-US" alt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CPM</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for unilateral cancer which is based on multiple meta-analyses</a:t>
            </a:r>
          </a:p>
          <a:p>
            <a:pPr marL="514350" lvl="1" indent="-514350">
              <a:lnSpc>
                <a:spcPct val="100000"/>
              </a:lnSpc>
              <a:spcBef>
                <a:spcPts val="0"/>
              </a:spcBef>
              <a:spcAft>
                <a:spcPts val="600"/>
              </a:spcAft>
              <a:buFont typeface="+mj-lt"/>
              <a:buAutoNum type="arabicPeriod"/>
            </a:pP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Sentinel lymph node biopsy (</a:t>
            </a:r>
            <a:r>
              <a:rPr lang="en-US" alt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SLNB</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in women ≥70 years old with hormone receptor positive (HR+) cancer which is based on the CALBG 9343 trial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12</a:t>
            </a:fld>
            <a:endParaRPr lang="en-US"/>
          </a:p>
        </p:txBody>
      </p:sp>
    </p:spTree>
    <p:extLst>
      <p:ext uri="{BB962C8B-B14F-4D97-AF65-F5344CB8AC3E}">
        <p14:creationId xmlns:p14="http://schemas.microsoft.com/office/powerpoint/2010/main" val="2560915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Using the National Cancer Database, we examined patients with early surgery breast cancer meeting criteria for omission of one of the four Choosing Wisely procedures. What we found is that ALND was rapidly and substantially de-implemented. For re-excision, NCDB does not contain granular enough clinical data to examine re-excision specifically, but re-operations after initial lumpectomy similarly declined by about 25%. </a:t>
            </a:r>
          </a:p>
          <a:p>
            <a:endParaRPr lang="en-US" sz="800" dirty="0"/>
          </a:p>
          <a:p>
            <a:r>
              <a:rPr lang="en-US" sz="800" b="1" dirty="0"/>
              <a:t>[CLICK] </a:t>
            </a:r>
            <a:r>
              <a:rPr lang="en-US" sz="800" dirty="0"/>
              <a:t>One thing we found interesting was that the de-implementation occurred about one year prior to the seminal paper being published in the literature, but around the same time the results and recommendations were disseminated via national meetings suggesting that national meetings and the resulting media attention surrounding major trials is a key method in disseminating new recommendations and perhaps even more important that publications in traditional medical journals.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13</a:t>
            </a:fld>
            <a:endParaRPr lang="en-US"/>
          </a:p>
        </p:txBody>
      </p:sp>
    </p:spTree>
    <p:extLst>
      <p:ext uri="{BB962C8B-B14F-4D97-AF65-F5344CB8AC3E}">
        <p14:creationId xmlns:p14="http://schemas.microsoft.com/office/powerpoint/2010/main" val="1956278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To reorient you specifically to this population so that you understand the context of the de-implementation recommendations I’ll remind you that one third of patients with breast cancer are ≥70 years old. The majority of these older women with breast cancer have early-stage, hormone receptor positive (HR+) disease which has an excellent prognosis. Consequently, the probability of a woman ≥70 years old dying from breast cancer is less around 1%. At the same time, older women with competing co-morbidities at higher risk of toxicity from common cancer treatments, and overall, these conditions put these women at substantial risk of overtreatment and provide the basis for the desire to explore de-escalation.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14</a:t>
            </a:fld>
            <a:endParaRPr lang="en-US"/>
          </a:p>
        </p:txBody>
      </p:sp>
    </p:spTree>
    <p:extLst>
      <p:ext uri="{BB962C8B-B14F-4D97-AF65-F5344CB8AC3E}">
        <p14:creationId xmlns:p14="http://schemas.microsoft.com/office/powerpoint/2010/main" val="2951528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Recommendations by SSO to omit axillary staging and by the NCCN to omit adjuvant radiation therapy in older women with hormone receptor positive breast cancer is based on the CALGB 9343 trial which randomized older women with early-stage breast cancer to lumpectomy and the hormone therapy tamoxifen (abbreviated here as TAM) with or without radiation therapy stratified by axillary staging. The results of this trials with over 15 years of follow-up demonstrated no difference in overall survival between the groups. Based on these result national guidelines now support omission of both of these previously routine therapies.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15</a:t>
            </a:fld>
            <a:endParaRPr lang="en-US"/>
          </a:p>
        </p:txBody>
      </p:sp>
    </p:spTree>
    <p:extLst>
      <p:ext uri="{BB962C8B-B14F-4D97-AF65-F5344CB8AC3E}">
        <p14:creationId xmlns:p14="http://schemas.microsoft.com/office/powerpoint/2010/main" val="381224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After having explored patient and provider-level determinants to de-implementation, we were interested in learning if there were any facility-level variables, such as facility-type or volume, that might make a center particularly good or bad at de-implementation. </a:t>
            </a:r>
          </a:p>
          <a:p>
            <a:endParaRPr lang="en-US" sz="800" dirty="0"/>
          </a:p>
          <a:p>
            <a:r>
              <a:rPr lang="en-US" sz="800" dirty="0"/>
              <a:t>[CLICK] What we found was significant variation among facilities ranging from 25% to 99% for sentinel lymph node biopsy, with similar variation for the other four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16</a:t>
            </a:fld>
            <a:endParaRPr lang="en-US"/>
          </a:p>
        </p:txBody>
      </p:sp>
    </p:spTree>
    <p:extLst>
      <p:ext uri="{BB962C8B-B14F-4D97-AF65-F5344CB8AC3E}">
        <p14:creationId xmlns:p14="http://schemas.microsoft.com/office/powerpoint/2010/main" val="513680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After having explored patient and provider-level determinants to de-implementation, we were interested in learning if there were any facility-level variables, such as facility-type or volume, that might make a center particularly good or bad at de-implementation. </a:t>
            </a:r>
          </a:p>
          <a:p>
            <a:endParaRPr lang="en-US" sz="800" dirty="0"/>
          </a:p>
          <a:p>
            <a:r>
              <a:rPr lang="en-US" sz="800" dirty="0"/>
              <a:t>[CLICK] What we found was significant variation among facilities ranging from 25% to 99% for sentinel lymph node biopsy, with similar variation for the other four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17</a:t>
            </a:fld>
            <a:endParaRPr lang="en-US"/>
          </a:p>
        </p:txBody>
      </p:sp>
    </p:spTree>
    <p:extLst>
      <p:ext uri="{BB962C8B-B14F-4D97-AF65-F5344CB8AC3E}">
        <p14:creationId xmlns:p14="http://schemas.microsoft.com/office/powerpoint/2010/main" val="3235994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Beyond patient education, we are working to increase provider education, particularly around the harms and costs of these low-value treatments. To understand the incremental costs associated with SLNB and adjuvant radiation, we leveraged the Michigan Value Collaborative to conduct a statewide cohort study. We included all women over 70 who underwent surgery for breast cancer between 2012 and 2019. We exclude women who received chemotherapy. We measured utilization of sentinel lymph node biopsy and radiation and 30- and 90-day episode payments.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consistent with other studies, the use of these treatments remains common with over 75% of women receiving SLNB and/or adjuvant radiotherapy.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SLNB increased the 30-day episode costs by 30%, or approximately $3500. This increased costs is due to fees associated with radiology, surgical, and pathology services.  Adjuvant radiotherapy increased 90-day costs by nearly 60%, or approximately $7000.</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[CLICK] We also found that patients undergoing SLNB were nearly 2.5 times as likely to undergo radiation, suggesting a possible cascade relationship for women who might have been found to have micro-metastatic disease that would have otherwise been controlled with hormone therapy.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18</a:t>
            </a:fld>
            <a:endParaRPr lang="en-US"/>
          </a:p>
        </p:txBody>
      </p:sp>
    </p:spTree>
    <p:extLst>
      <p:ext uri="{BB962C8B-B14F-4D97-AF65-F5344CB8AC3E}">
        <p14:creationId xmlns:p14="http://schemas.microsoft.com/office/powerpoint/2010/main" val="3162215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Beyond patient education, we are working to increase provider education, particularly around the harms and costs of these low-value treatments. To understand the incremental costs associated with SLNB and adjuvant radiation, we leveraged the Michigan Value Collaborative to conduct a statewide cohort study. We included all women over 70 who underwent surgery for breast cancer between 2012 and 2019. We exclude women who received chemotherapy. We measured utilization of sentinel lymph node biopsy and radiation and 30- and 90-day episode payments.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consistent with other studies, the use of these treatments remains common with over 75% of women receiving SLNB and/or adjuvant radiotherapy.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SLNB increased the 30-day episode costs by 30%, or approximately $3500. This increased costs is due to fees associated with radiology, surgical, and pathology services.  Adjuvant radiotherapy increased 90-day costs by nearly 60%, or approximately $7000.</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[CLICK] We also found that patients undergoing SLNB were nearly 2.5 times as likely to undergo radiation, suggesting a possible cascade relationship for women who might have been found to have micro-metastatic disease that would have otherwise been controlled with hormone therapy.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19</a:t>
            </a:fld>
            <a:endParaRPr lang="en-US"/>
          </a:p>
        </p:txBody>
      </p:sp>
    </p:spTree>
    <p:extLst>
      <p:ext uri="{BB962C8B-B14F-4D97-AF65-F5344CB8AC3E}">
        <p14:creationId xmlns:p14="http://schemas.microsoft.com/office/powerpoint/2010/main" val="14528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a:t>
            </a:fld>
            <a:endParaRPr lang="en-US"/>
          </a:p>
        </p:txBody>
      </p:sp>
    </p:spTree>
    <p:extLst>
      <p:ext uri="{BB962C8B-B14F-4D97-AF65-F5344CB8AC3E}">
        <p14:creationId xmlns:p14="http://schemas.microsoft.com/office/powerpoint/2010/main" val="124610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Beyond patient education, we are working to increase provider education, particularly around the harms and costs of these low-value treatments. To understand the incremental costs associated with SLNB and adjuvant radiation, we leveraged the Michigan Value Collaborative to conduct a statewide cohort study. We included all women over 70 who underwent surgery for breast cancer between 2012 and 2019. We exclude women who received chemotherapy. We measured utilization of sentinel lymph node biopsy and radiation and 30- and 90-day episode payments.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consistent with other studies, the use of these treatments remains common with over 75% of women receiving SLNB and/or adjuvant radiotherapy.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SLNB increased the 30-day episode costs by 30%, or approximately $3500. This increased costs is due to fees associated with radiology, surgical, and pathology services.  Adjuvant radiotherapy increased 90-day costs by nearly 60%, or approximately $7000.</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[CLICK] We also found that patients undergoing SLNB were nearly 2.5 times as likely to undergo radiation, suggesting a possible cascade relationship for women who might have been found to have micro-metastatic disease that would have otherwise been controlled with hormone therapy.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20</a:t>
            </a:fld>
            <a:endParaRPr lang="en-US"/>
          </a:p>
        </p:txBody>
      </p:sp>
    </p:spTree>
    <p:extLst>
      <p:ext uri="{BB962C8B-B14F-4D97-AF65-F5344CB8AC3E}">
        <p14:creationId xmlns:p14="http://schemas.microsoft.com/office/powerpoint/2010/main" val="3493735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Beyond patient education, we are working to increase provider education, particularly around the harms and costs of these low-value treatments. To understand the incremental costs associated with SLNB and adjuvant radiation, we leveraged the Michigan Value Collaborative to conduct a statewide cohort study. We included all women over 70 who underwent surgery for breast cancer between 2012 and 2019. We exclude women who received chemotherapy. We measured utilization of sentinel lymph node biopsy and radiation and 30- and 90-day episode payments.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consistent with other studies, the use of these treatments remains common with over 75% of women receiving SLNB and/or adjuvant radiotherapy.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SLNB increased the 30-day episode costs by 30%, or approximately $3500. This increased costs is due to fees associated with radiology, surgical, and pathology services.  Adjuvant radiotherapy increased 90-day costs by nearly 60%, or approximately $7000.</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[CLICK] We also found that patients undergoing SLNB were nearly 2.5 times as likely to undergo radiation, suggesting a possible cascade relationship for women who might have been found to have micro-metastatic disease that would have otherwise been controlled with hormone therapy.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21</a:t>
            </a:fld>
            <a:endParaRPr lang="en-US"/>
          </a:p>
        </p:txBody>
      </p:sp>
    </p:spTree>
    <p:extLst>
      <p:ext uri="{BB962C8B-B14F-4D97-AF65-F5344CB8AC3E}">
        <p14:creationId xmlns:p14="http://schemas.microsoft.com/office/powerpoint/2010/main" val="2375773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Beyond patient education, we are working to increase provider education, particularly around the harms and costs of these low-value treatments. To understand the incremental costs associated with SLNB and adjuvant radiation, we leveraged the Michigan Value Collaborative to conduct a statewide cohort study. We included all women over 70 who underwent surgery for breast cancer between 2012 and 2019. We exclude women who received chemotherapy. We measured utilization of sentinel lymph node biopsy and radiation and 30- and 90-day episode payments.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consistent with other studies, the use of these treatments remains common with over 75% of women receiving SLNB and/or adjuvant radiotherapy.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SLNB increased the 30-day episode costs by 30%, or approximately $3500. This increased costs is due to fees associated with radiology, surgical, and pathology services.  Adjuvant radiotherapy increased 90-day costs by nearly 60%, or approximately $7000.</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[CLICK] We also found that patients undergoing SLNB were nearly 2.5 times as likely to undergo radiation, suggesting a possible cascade relationship for women who might have been found to have micro-metastatic disease that would have otherwise been controlled with hormone therapy.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22</a:t>
            </a:fld>
            <a:endParaRPr lang="en-US"/>
          </a:p>
        </p:txBody>
      </p:sp>
    </p:spTree>
    <p:extLst>
      <p:ext uri="{BB962C8B-B14F-4D97-AF65-F5344CB8AC3E}">
        <p14:creationId xmlns:p14="http://schemas.microsoft.com/office/powerpoint/2010/main" val="754589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Beyond patient education, we are working to increase provider education, particularly around the harms and costs of these low-value treatments. To understand the incremental costs associated with SLNB and adjuvant radiation, we leveraged the Michigan Value Collaborative to conduct a statewide cohort study. We included all women over 70 who underwent surgery for breast cancer between 2012 and 2019. We exclude women who received chemotherapy. We measured utilization of sentinel lymph node biopsy and radiation and 30- and 90-day episode payments.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consistent with other studies, the use of these treatments remains common with over 75% of women receiving SLNB and/or adjuvant radiotherapy.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SLNB increased the 30-day episode costs by 30%, or approximately $3500. This increased costs is due to fees associated with radiology, surgical, and pathology services.  Adjuvant radiotherapy increased 90-day costs by nearly 60%, or approximately $7000.</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[CLICK] We also found that patients undergoing SLNB were nearly 2.5 times as likely to undergo radiation, suggesting a possible cascade relationship for women who might have been found to have micro-metastatic disease that would have otherwise been controlled with hormone therapy.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23</a:t>
            </a:fld>
            <a:endParaRPr lang="en-US"/>
          </a:p>
        </p:txBody>
      </p:sp>
    </p:spTree>
    <p:extLst>
      <p:ext uri="{BB962C8B-B14F-4D97-AF65-F5344CB8AC3E}">
        <p14:creationId xmlns:p14="http://schemas.microsoft.com/office/powerpoint/2010/main" val="2265735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24</a:t>
            </a:fld>
            <a:endParaRPr lang="en-US"/>
          </a:p>
        </p:txBody>
      </p:sp>
    </p:spTree>
    <p:extLst>
      <p:ext uri="{BB962C8B-B14F-4D97-AF65-F5344CB8AC3E}">
        <p14:creationId xmlns:p14="http://schemas.microsoft.com/office/powerpoint/2010/main" val="547728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25</a:t>
            </a:fld>
            <a:endParaRPr lang="en-US"/>
          </a:p>
        </p:txBody>
      </p:sp>
    </p:spTree>
    <p:extLst>
      <p:ext uri="{BB962C8B-B14F-4D97-AF65-F5344CB8AC3E}">
        <p14:creationId xmlns:p14="http://schemas.microsoft.com/office/powerpoint/2010/main" val="1074249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26</a:t>
            </a:fld>
            <a:endParaRPr lang="en-US"/>
          </a:p>
        </p:txBody>
      </p:sp>
    </p:spTree>
    <p:extLst>
      <p:ext uri="{BB962C8B-B14F-4D97-AF65-F5344CB8AC3E}">
        <p14:creationId xmlns:p14="http://schemas.microsoft.com/office/powerpoint/2010/main" val="3728975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27</a:t>
            </a:fld>
            <a:endParaRPr lang="en-US"/>
          </a:p>
        </p:txBody>
      </p:sp>
    </p:spTree>
    <p:extLst>
      <p:ext uri="{BB962C8B-B14F-4D97-AF65-F5344CB8AC3E}">
        <p14:creationId xmlns:p14="http://schemas.microsoft.com/office/powerpoint/2010/main" val="1548149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28</a:t>
            </a:fld>
            <a:endParaRPr lang="en-US"/>
          </a:p>
        </p:txBody>
      </p:sp>
    </p:spTree>
    <p:extLst>
      <p:ext uri="{BB962C8B-B14F-4D97-AF65-F5344CB8AC3E}">
        <p14:creationId xmlns:p14="http://schemas.microsoft.com/office/powerpoint/2010/main" val="470838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29</a:t>
            </a:fld>
            <a:endParaRPr lang="en-US"/>
          </a:p>
        </p:txBody>
      </p:sp>
    </p:spTree>
    <p:extLst>
      <p:ext uri="{BB962C8B-B14F-4D97-AF65-F5344CB8AC3E}">
        <p14:creationId xmlns:p14="http://schemas.microsoft.com/office/powerpoint/2010/main" val="546143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3</a:t>
            </a:fld>
            <a:endParaRPr lang="en-US"/>
          </a:p>
        </p:txBody>
      </p:sp>
    </p:spTree>
    <p:extLst>
      <p:ext uri="{BB962C8B-B14F-4D97-AF65-F5344CB8AC3E}">
        <p14:creationId xmlns:p14="http://schemas.microsoft.com/office/powerpoint/2010/main" val="121741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0BDFC-8A84-883C-9B9E-54FC51765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A3EEF-C301-4FFB-ED45-D3E546030E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4CB2A2-884D-3E44-0143-9D87FC0287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371B3A-FE63-87DC-CDC9-14B915C796F1}"/>
              </a:ext>
            </a:extLst>
          </p:cNvPr>
          <p:cNvSpPr>
            <a:spLocks noGrp="1"/>
          </p:cNvSpPr>
          <p:nvPr>
            <p:ph type="sldNum" sz="quarter" idx="5"/>
          </p:nvPr>
        </p:nvSpPr>
        <p:spPr/>
        <p:txBody>
          <a:bodyPr/>
          <a:lstStyle/>
          <a:p>
            <a:fld id="{B651A948-C0A4-412E-924C-D745F467F609}" type="slidenum">
              <a:rPr lang="en-US" smtClean="0"/>
              <a:t>37</a:t>
            </a:fld>
            <a:endParaRPr lang="en-US"/>
          </a:p>
        </p:txBody>
      </p:sp>
    </p:spTree>
    <p:extLst>
      <p:ext uri="{BB962C8B-B14F-4D97-AF65-F5344CB8AC3E}">
        <p14:creationId xmlns:p14="http://schemas.microsoft.com/office/powerpoint/2010/main" val="389592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4</a:t>
            </a:fld>
            <a:endParaRPr lang="en-US"/>
          </a:p>
        </p:txBody>
      </p:sp>
    </p:spTree>
    <p:extLst>
      <p:ext uri="{BB962C8B-B14F-4D97-AF65-F5344CB8AC3E}">
        <p14:creationId xmlns:p14="http://schemas.microsoft.com/office/powerpoint/2010/main" val="1776103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5</a:t>
            </a:fld>
            <a:endParaRPr lang="en-US"/>
          </a:p>
        </p:txBody>
      </p:sp>
    </p:spTree>
    <p:extLst>
      <p:ext uri="{BB962C8B-B14F-4D97-AF65-F5344CB8AC3E}">
        <p14:creationId xmlns:p14="http://schemas.microsoft.com/office/powerpoint/2010/main" val="320679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some would say that value is the </a:t>
            </a:r>
            <a:r>
              <a:rPr lang="en-US" dirty="0" err="1"/>
              <a:t>the</a:t>
            </a:r>
            <a:r>
              <a:rPr lang="en-US" dirty="0"/>
              <a:t> eye of the beholder and to some extent that is true as different stakeholders view value through different lenses and preferences. </a:t>
            </a:r>
          </a:p>
          <a:p>
            <a:endParaRPr lang="en-US" dirty="0"/>
          </a:p>
          <a:p>
            <a:r>
              <a:rPr lang="en-US" b="1" dirty="0"/>
              <a:t>[CLICK] </a:t>
            </a:r>
            <a:r>
              <a:rPr lang="en-US" dirty="0"/>
              <a:t>But in many areas, there is consensus on tests are treatments that are low-value. That is, they offer little or no benefit to patients, potentially cause harm and incur unnecessary cost and waste resources. </a:t>
            </a:r>
          </a:p>
          <a:p>
            <a:endParaRPr lang="en-US" dirty="0"/>
          </a:p>
          <a:p>
            <a:r>
              <a:rPr lang="en-US" dirty="0"/>
              <a:t>I’m not going to talk to you today primarily about defining low-value services or value measurement. In our work, we rely on trial data and national guidelines to define areas were services offer little or no benefit. What I’m primarily going to focus on today is how and why we stop doing some things, but not others, and how we can work to de-implement the persistent use of low-value care.</a:t>
            </a: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6</a:t>
            </a:fld>
            <a:endParaRPr lang="en-US"/>
          </a:p>
        </p:txBody>
      </p:sp>
    </p:spTree>
    <p:extLst>
      <p:ext uri="{BB962C8B-B14F-4D97-AF65-F5344CB8AC3E}">
        <p14:creationId xmlns:p14="http://schemas.microsoft.com/office/powerpoint/2010/main" val="4057727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As I walk through this framework today, I’m going to draw on our work in breast cancer. For a number of reasons, breast cancer care is the perfect test case for de-implementation. First, as you all know breast cancer is common –the most common cancer among women.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dirty="0"/>
              <a:t>[CLICK] </a:t>
            </a:r>
            <a:r>
              <a:rPr lang="en-US" dirty="0"/>
              <a:t>Second, thanks to aggressive screening campaigns, most patients have small tumors and early-stage disease. In fact, the 5-year overall survival from screening detected breast cancer exceeds 99%. </a:t>
            </a: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7</a:t>
            </a:fld>
            <a:endParaRPr lang="en-US"/>
          </a:p>
        </p:txBody>
      </p:sp>
    </p:spTree>
    <p:extLst>
      <p:ext uri="{BB962C8B-B14F-4D97-AF65-F5344CB8AC3E}">
        <p14:creationId xmlns:p14="http://schemas.microsoft.com/office/powerpoint/2010/main" val="2098670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addition to these factors, breast cancer makes a great case for de-implementation because many of the treatment decisions are informed by Level 1 data, and a number of landmark, randomized controlled trials. Importantly, over the last 20 years a number of these trials have demonstrated no survival benefit for many previously routine therapies generating a number of de-escalation recommendations by multi-disciplinary oncology groups.</a:t>
            </a: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8</a:t>
            </a:fld>
            <a:endParaRPr lang="en-US"/>
          </a:p>
        </p:txBody>
      </p:sp>
    </p:spTree>
    <p:extLst>
      <p:ext uri="{BB962C8B-B14F-4D97-AF65-F5344CB8AC3E}">
        <p14:creationId xmlns:p14="http://schemas.microsoft.com/office/powerpoint/2010/main" val="136408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Finally, breast cancer care makes a great test case for de-implementation because as since it is common, care largely is decentralized from academic medical centers and occur in the community. This translates into few high-volume providers with fewer than 1% of general surgeons treating more than 65 cases per year. And, obviously care occurs in the setting of a multi-disciplinary team, so practices can be influenced by other providers and de-implementing low-value care requires the buy in of the entire team</a:t>
            </a: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9</a:t>
            </a:fld>
            <a:endParaRPr lang="en-US"/>
          </a:p>
        </p:txBody>
      </p:sp>
    </p:spTree>
    <p:extLst>
      <p:ext uri="{BB962C8B-B14F-4D97-AF65-F5344CB8AC3E}">
        <p14:creationId xmlns:p14="http://schemas.microsoft.com/office/powerpoint/2010/main" val="95472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BD12-3DE0-0F54-26A9-61C5A4CF58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4346BD-D8C6-25CA-E874-7267C770BC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C43A6B-F5B8-56B7-79E9-E9C67F494980}"/>
              </a:ext>
            </a:extLst>
          </p:cNvPr>
          <p:cNvSpPr>
            <a:spLocks noGrp="1"/>
          </p:cNvSpPr>
          <p:nvPr>
            <p:ph type="dt" sz="half" idx="10"/>
          </p:nvPr>
        </p:nvSpPr>
        <p:spPr/>
        <p:txBody>
          <a:bodyPr/>
          <a:lstStyle/>
          <a:p>
            <a:fld id="{BB2CD63B-40FB-4C9A-9CA5-ED40B4D44285}" type="datetimeFigureOut">
              <a:rPr lang="en-US" smtClean="0"/>
              <a:t>1/17/2025</a:t>
            </a:fld>
            <a:endParaRPr lang="en-US"/>
          </a:p>
        </p:txBody>
      </p:sp>
      <p:sp>
        <p:nvSpPr>
          <p:cNvPr id="5" name="Footer Placeholder 4">
            <a:extLst>
              <a:ext uri="{FF2B5EF4-FFF2-40B4-BE49-F238E27FC236}">
                <a16:creationId xmlns:a16="http://schemas.microsoft.com/office/drawing/2014/main" id="{F543D610-1308-15BB-55D2-80E2AA7F8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6F73C-D197-2A47-704F-1CC9CF9F1BE1}"/>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222482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BD18-C3CE-4373-05DA-4019D5BD2D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7A4529-AF10-6ACD-23F0-A09FBD051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65F701-BF58-2A53-3C5B-CDDC7A841A5B}"/>
              </a:ext>
            </a:extLst>
          </p:cNvPr>
          <p:cNvSpPr>
            <a:spLocks noGrp="1"/>
          </p:cNvSpPr>
          <p:nvPr>
            <p:ph type="dt" sz="half" idx="10"/>
          </p:nvPr>
        </p:nvSpPr>
        <p:spPr/>
        <p:txBody>
          <a:bodyPr/>
          <a:lstStyle/>
          <a:p>
            <a:fld id="{BB2CD63B-40FB-4C9A-9CA5-ED40B4D44285}" type="datetimeFigureOut">
              <a:rPr lang="en-US" smtClean="0"/>
              <a:t>1/17/2025</a:t>
            </a:fld>
            <a:endParaRPr lang="en-US"/>
          </a:p>
        </p:txBody>
      </p:sp>
      <p:sp>
        <p:nvSpPr>
          <p:cNvPr id="5" name="Footer Placeholder 4">
            <a:extLst>
              <a:ext uri="{FF2B5EF4-FFF2-40B4-BE49-F238E27FC236}">
                <a16:creationId xmlns:a16="http://schemas.microsoft.com/office/drawing/2014/main" id="{FB1051EA-DEC3-E36E-46AB-2AA15DB37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C3B8B-82B4-AA3A-6725-78CAA55798B6}"/>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377875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A90C75-AF58-DAC0-BE5C-83B8A21A33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5E4AFF-A4C9-C032-1260-050983E550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47EED-EBEF-D1C5-5A88-7D10FA84A78D}"/>
              </a:ext>
            </a:extLst>
          </p:cNvPr>
          <p:cNvSpPr>
            <a:spLocks noGrp="1"/>
          </p:cNvSpPr>
          <p:nvPr>
            <p:ph type="dt" sz="half" idx="10"/>
          </p:nvPr>
        </p:nvSpPr>
        <p:spPr/>
        <p:txBody>
          <a:bodyPr/>
          <a:lstStyle/>
          <a:p>
            <a:fld id="{BB2CD63B-40FB-4C9A-9CA5-ED40B4D44285}" type="datetimeFigureOut">
              <a:rPr lang="en-US" smtClean="0"/>
              <a:t>1/17/2025</a:t>
            </a:fld>
            <a:endParaRPr lang="en-US"/>
          </a:p>
        </p:txBody>
      </p:sp>
      <p:sp>
        <p:nvSpPr>
          <p:cNvPr id="5" name="Footer Placeholder 4">
            <a:extLst>
              <a:ext uri="{FF2B5EF4-FFF2-40B4-BE49-F238E27FC236}">
                <a16:creationId xmlns:a16="http://schemas.microsoft.com/office/drawing/2014/main" id="{C096F78B-5821-D7A9-1FAE-6FEAAF17C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868C6-9E60-27B6-414F-53A985CF87F0}"/>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3386309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4B1021-87FD-43BE-8901-CFCF391BC4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09607"/>
            <a:ext cx="12192000" cy="648393"/>
          </a:xfrm>
          <a:prstGeom prst="rect">
            <a:avLst/>
          </a:prstGeom>
        </p:spPr>
      </p:pic>
      <p:sp>
        <p:nvSpPr>
          <p:cNvPr id="9" name="Slide Number Placeholder 5">
            <a:extLst>
              <a:ext uri="{FF2B5EF4-FFF2-40B4-BE49-F238E27FC236}">
                <a16:creationId xmlns:a16="http://schemas.microsoft.com/office/drawing/2014/main" id="{CF9FB531-B391-45AA-8EAD-F75505869052}"/>
              </a:ext>
            </a:extLst>
          </p:cNvPr>
          <p:cNvSpPr txBox="1">
            <a:spLocks/>
          </p:cNvSpPr>
          <p:nvPr userDrawn="1"/>
        </p:nvSpPr>
        <p:spPr>
          <a:xfrm>
            <a:off x="9296400" y="638310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40F1-9888-4944-8103-659D2AD9DD32}" type="slidenum">
              <a:rPr lang="en-US" sz="1600" smtClean="0">
                <a:solidFill>
                  <a:srgbClr val="92D050"/>
                </a:solidFill>
              </a:rPr>
              <a:pPr/>
              <a:t>‹#›</a:t>
            </a:fld>
            <a:endParaRPr lang="en-US" sz="1600" dirty="0">
              <a:solidFill>
                <a:srgbClr val="92D050"/>
              </a:solidFill>
            </a:endParaRPr>
          </a:p>
        </p:txBody>
      </p:sp>
      <p:sp>
        <p:nvSpPr>
          <p:cNvPr id="5" name="Rectangle 4">
            <a:extLst>
              <a:ext uri="{FF2B5EF4-FFF2-40B4-BE49-F238E27FC236}">
                <a16:creationId xmlns:a16="http://schemas.microsoft.com/office/drawing/2014/main" id="{05F45FA1-4951-45F8-81ED-36B0E51C01CF}"/>
              </a:ext>
            </a:extLst>
          </p:cNvPr>
          <p:cNvSpPr/>
          <p:nvPr userDrawn="1"/>
        </p:nvSpPr>
        <p:spPr>
          <a:xfrm flipH="1">
            <a:off x="466492" y="951596"/>
            <a:ext cx="9092475"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3">
            <a:extLst>
              <a:ext uri="{FF2B5EF4-FFF2-40B4-BE49-F238E27FC236}">
                <a16:creationId xmlns:a16="http://schemas.microsoft.com/office/drawing/2014/main" id="{9B7DCB60-F3D5-4930-9A8D-83CAC3FE9545}"/>
              </a:ext>
            </a:extLst>
          </p:cNvPr>
          <p:cNvSpPr>
            <a:spLocks noGrp="1"/>
          </p:cNvSpPr>
          <p:nvPr>
            <p:ph type="body" sz="quarter" idx="10" hasCustomPrompt="1"/>
          </p:nvPr>
        </p:nvSpPr>
        <p:spPr>
          <a:xfrm>
            <a:off x="417058" y="268965"/>
            <a:ext cx="9141909" cy="647700"/>
          </a:xfrm>
          <a:prstGeom prst="rect">
            <a:avLst/>
          </a:prstGeom>
        </p:spPr>
        <p:txBody>
          <a:bodyPr>
            <a:noAutofit/>
          </a:bodyPr>
          <a:lstStyle>
            <a:lvl1pPr marL="0" indent="0">
              <a:buNone/>
              <a:defRPr sz="4400">
                <a:solidFill>
                  <a:srgbClr val="002060"/>
                </a:solidFill>
              </a:defRPr>
            </a:lvl1pPr>
          </a:lstStyle>
          <a:p>
            <a:pPr lvl="0"/>
            <a:r>
              <a:rPr lang="en-US" dirty="0"/>
              <a:t>Insert Topic Title</a:t>
            </a:r>
          </a:p>
        </p:txBody>
      </p:sp>
      <p:pic>
        <p:nvPicPr>
          <p:cNvPr id="2" name="Picture 1" descr="A blue and white logo&#10;&#10;Description automatically generated">
            <a:extLst>
              <a:ext uri="{FF2B5EF4-FFF2-40B4-BE49-F238E27FC236}">
                <a16:creationId xmlns:a16="http://schemas.microsoft.com/office/drawing/2014/main" id="{2294C820-80C2-246B-318C-5454B5AFB7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63809" y="6301409"/>
            <a:ext cx="1928191" cy="556591"/>
          </a:xfrm>
          <a:prstGeom prst="rect">
            <a:avLst/>
          </a:prstGeom>
        </p:spPr>
      </p:pic>
    </p:spTree>
    <p:extLst>
      <p:ext uri="{BB962C8B-B14F-4D97-AF65-F5344CB8AC3E}">
        <p14:creationId xmlns:p14="http://schemas.microsoft.com/office/powerpoint/2010/main" val="191052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A923-485B-B567-E2B9-64AE096C02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D6E77-B616-81F9-C558-FEE04AA6C6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C60E0-8BEF-44AE-6B9B-9B9ABAC277C1}"/>
              </a:ext>
            </a:extLst>
          </p:cNvPr>
          <p:cNvSpPr>
            <a:spLocks noGrp="1"/>
          </p:cNvSpPr>
          <p:nvPr>
            <p:ph type="dt" sz="half" idx="10"/>
          </p:nvPr>
        </p:nvSpPr>
        <p:spPr/>
        <p:txBody>
          <a:bodyPr/>
          <a:lstStyle/>
          <a:p>
            <a:fld id="{BB2CD63B-40FB-4C9A-9CA5-ED40B4D44285}" type="datetimeFigureOut">
              <a:rPr lang="en-US" smtClean="0"/>
              <a:t>1/17/2025</a:t>
            </a:fld>
            <a:endParaRPr lang="en-US"/>
          </a:p>
        </p:txBody>
      </p:sp>
      <p:sp>
        <p:nvSpPr>
          <p:cNvPr id="5" name="Footer Placeholder 4">
            <a:extLst>
              <a:ext uri="{FF2B5EF4-FFF2-40B4-BE49-F238E27FC236}">
                <a16:creationId xmlns:a16="http://schemas.microsoft.com/office/drawing/2014/main" id="{954A141E-D092-2133-49B5-CC1262B71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078CB-435A-715D-8726-32350AA21968}"/>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144943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37D4D-762E-8DA4-5A55-BB023E398D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67328-131C-3E5E-D6B2-84015CD56A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EE6A87-A0E0-CADB-3BCF-38DC9DE3A1A7}"/>
              </a:ext>
            </a:extLst>
          </p:cNvPr>
          <p:cNvSpPr>
            <a:spLocks noGrp="1"/>
          </p:cNvSpPr>
          <p:nvPr>
            <p:ph type="dt" sz="half" idx="10"/>
          </p:nvPr>
        </p:nvSpPr>
        <p:spPr/>
        <p:txBody>
          <a:bodyPr/>
          <a:lstStyle/>
          <a:p>
            <a:fld id="{BB2CD63B-40FB-4C9A-9CA5-ED40B4D44285}" type="datetimeFigureOut">
              <a:rPr lang="en-US" smtClean="0"/>
              <a:t>1/17/2025</a:t>
            </a:fld>
            <a:endParaRPr lang="en-US"/>
          </a:p>
        </p:txBody>
      </p:sp>
      <p:sp>
        <p:nvSpPr>
          <p:cNvPr id="5" name="Footer Placeholder 4">
            <a:extLst>
              <a:ext uri="{FF2B5EF4-FFF2-40B4-BE49-F238E27FC236}">
                <a16:creationId xmlns:a16="http://schemas.microsoft.com/office/drawing/2014/main" id="{B714A832-D1FE-66B5-8258-5839A78F5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3F065-D6DC-7F9A-1BB2-00DD673E547F}"/>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93043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D955-963B-2C23-016C-2D541920AF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BE1BF2-2373-3512-9776-8FBB44B502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32312D-B39B-62C0-35C8-BB2868B250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884E3E-326B-BA99-4B91-F2720BD353E3}"/>
              </a:ext>
            </a:extLst>
          </p:cNvPr>
          <p:cNvSpPr>
            <a:spLocks noGrp="1"/>
          </p:cNvSpPr>
          <p:nvPr>
            <p:ph type="dt" sz="half" idx="10"/>
          </p:nvPr>
        </p:nvSpPr>
        <p:spPr/>
        <p:txBody>
          <a:bodyPr/>
          <a:lstStyle/>
          <a:p>
            <a:fld id="{BB2CD63B-40FB-4C9A-9CA5-ED40B4D44285}" type="datetimeFigureOut">
              <a:rPr lang="en-US" smtClean="0"/>
              <a:t>1/17/2025</a:t>
            </a:fld>
            <a:endParaRPr lang="en-US"/>
          </a:p>
        </p:txBody>
      </p:sp>
      <p:sp>
        <p:nvSpPr>
          <p:cNvPr id="6" name="Footer Placeholder 5">
            <a:extLst>
              <a:ext uri="{FF2B5EF4-FFF2-40B4-BE49-F238E27FC236}">
                <a16:creationId xmlns:a16="http://schemas.microsoft.com/office/drawing/2014/main" id="{E7648ADD-8F6D-98F9-6212-8A49480ED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76BDA-ABDD-0A48-C683-EF1ED931A238}"/>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148018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F74B-6591-3685-516D-AEB6FB31B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B8521-9EE7-0336-0624-F3BE2C3179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DD8FF3-07E5-6461-9AED-A95F58AA9A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E81626-5476-D41A-601C-7E6A5E2D86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856125-FCA8-990D-8D4C-F0AB636E48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D7838A-CF46-95CE-AF1C-FA2D81E541B1}"/>
              </a:ext>
            </a:extLst>
          </p:cNvPr>
          <p:cNvSpPr>
            <a:spLocks noGrp="1"/>
          </p:cNvSpPr>
          <p:nvPr>
            <p:ph type="dt" sz="half" idx="10"/>
          </p:nvPr>
        </p:nvSpPr>
        <p:spPr/>
        <p:txBody>
          <a:bodyPr/>
          <a:lstStyle/>
          <a:p>
            <a:fld id="{BB2CD63B-40FB-4C9A-9CA5-ED40B4D44285}" type="datetimeFigureOut">
              <a:rPr lang="en-US" smtClean="0"/>
              <a:t>1/17/2025</a:t>
            </a:fld>
            <a:endParaRPr lang="en-US"/>
          </a:p>
        </p:txBody>
      </p:sp>
      <p:sp>
        <p:nvSpPr>
          <p:cNvPr id="8" name="Footer Placeholder 7">
            <a:extLst>
              <a:ext uri="{FF2B5EF4-FFF2-40B4-BE49-F238E27FC236}">
                <a16:creationId xmlns:a16="http://schemas.microsoft.com/office/drawing/2014/main" id="{DA008F4C-ECD5-0E27-401A-81DBA11358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DDEA10-841C-B739-0C4A-15999468A2BF}"/>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105495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A179-B52D-F041-D200-539B34A3DD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0C70E8-4ED3-9971-1C4F-36DA87314414}"/>
              </a:ext>
            </a:extLst>
          </p:cNvPr>
          <p:cNvSpPr>
            <a:spLocks noGrp="1"/>
          </p:cNvSpPr>
          <p:nvPr>
            <p:ph type="dt" sz="half" idx="10"/>
          </p:nvPr>
        </p:nvSpPr>
        <p:spPr/>
        <p:txBody>
          <a:bodyPr/>
          <a:lstStyle/>
          <a:p>
            <a:fld id="{BB2CD63B-40FB-4C9A-9CA5-ED40B4D44285}" type="datetimeFigureOut">
              <a:rPr lang="en-US" smtClean="0"/>
              <a:t>1/17/2025</a:t>
            </a:fld>
            <a:endParaRPr lang="en-US"/>
          </a:p>
        </p:txBody>
      </p:sp>
      <p:sp>
        <p:nvSpPr>
          <p:cNvPr id="4" name="Footer Placeholder 3">
            <a:extLst>
              <a:ext uri="{FF2B5EF4-FFF2-40B4-BE49-F238E27FC236}">
                <a16:creationId xmlns:a16="http://schemas.microsoft.com/office/drawing/2014/main" id="{FB7F64BB-0D19-9DA4-B219-87C611C0B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660134-9F27-3E2B-6DFA-923E148F3BA1}"/>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219050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DF41C-7E1F-1172-0835-492454A8F5CE}"/>
              </a:ext>
            </a:extLst>
          </p:cNvPr>
          <p:cNvSpPr>
            <a:spLocks noGrp="1"/>
          </p:cNvSpPr>
          <p:nvPr>
            <p:ph type="dt" sz="half" idx="10"/>
          </p:nvPr>
        </p:nvSpPr>
        <p:spPr/>
        <p:txBody>
          <a:bodyPr/>
          <a:lstStyle/>
          <a:p>
            <a:fld id="{BB2CD63B-40FB-4C9A-9CA5-ED40B4D44285}" type="datetimeFigureOut">
              <a:rPr lang="en-US" smtClean="0"/>
              <a:t>1/17/2025</a:t>
            </a:fld>
            <a:endParaRPr lang="en-US"/>
          </a:p>
        </p:txBody>
      </p:sp>
      <p:sp>
        <p:nvSpPr>
          <p:cNvPr id="3" name="Footer Placeholder 2">
            <a:extLst>
              <a:ext uri="{FF2B5EF4-FFF2-40B4-BE49-F238E27FC236}">
                <a16:creationId xmlns:a16="http://schemas.microsoft.com/office/drawing/2014/main" id="{B1B467DB-EA33-DF23-4A46-B9BC60DB68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FAAA8F-D039-77F4-DD1B-E98B54A2B0F9}"/>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2657987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4C35-0283-DD68-FF11-1911917513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2F9BA9-2788-C01E-C618-CC8FB14DD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0471F1-4B99-33F3-E6AB-CF6EA700C4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416F6-BF9B-4A56-D61D-FA547748550B}"/>
              </a:ext>
            </a:extLst>
          </p:cNvPr>
          <p:cNvSpPr>
            <a:spLocks noGrp="1"/>
          </p:cNvSpPr>
          <p:nvPr>
            <p:ph type="dt" sz="half" idx="10"/>
          </p:nvPr>
        </p:nvSpPr>
        <p:spPr/>
        <p:txBody>
          <a:bodyPr/>
          <a:lstStyle/>
          <a:p>
            <a:fld id="{BB2CD63B-40FB-4C9A-9CA5-ED40B4D44285}" type="datetimeFigureOut">
              <a:rPr lang="en-US" smtClean="0"/>
              <a:t>1/17/2025</a:t>
            </a:fld>
            <a:endParaRPr lang="en-US"/>
          </a:p>
        </p:txBody>
      </p:sp>
      <p:sp>
        <p:nvSpPr>
          <p:cNvPr id="6" name="Footer Placeholder 5">
            <a:extLst>
              <a:ext uri="{FF2B5EF4-FFF2-40B4-BE49-F238E27FC236}">
                <a16:creationId xmlns:a16="http://schemas.microsoft.com/office/drawing/2014/main" id="{FB1B450F-5985-625E-7875-C14A200A05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7AD2D-6179-255D-AF06-A4F5D8741448}"/>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29221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1DA2-6D3C-3F56-BE37-023639E0B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D0298B-D556-66F0-3610-2E5A75539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6B3E82-5B57-7548-14B9-F1FAD2034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96B32A-B3B1-8FEF-C17E-4B6A4D2CCCD1}"/>
              </a:ext>
            </a:extLst>
          </p:cNvPr>
          <p:cNvSpPr>
            <a:spLocks noGrp="1"/>
          </p:cNvSpPr>
          <p:nvPr>
            <p:ph type="dt" sz="half" idx="10"/>
          </p:nvPr>
        </p:nvSpPr>
        <p:spPr/>
        <p:txBody>
          <a:bodyPr/>
          <a:lstStyle/>
          <a:p>
            <a:fld id="{BB2CD63B-40FB-4C9A-9CA5-ED40B4D44285}" type="datetimeFigureOut">
              <a:rPr lang="en-US" smtClean="0"/>
              <a:t>1/17/2025</a:t>
            </a:fld>
            <a:endParaRPr lang="en-US"/>
          </a:p>
        </p:txBody>
      </p:sp>
      <p:sp>
        <p:nvSpPr>
          <p:cNvPr id="6" name="Footer Placeholder 5">
            <a:extLst>
              <a:ext uri="{FF2B5EF4-FFF2-40B4-BE49-F238E27FC236}">
                <a16:creationId xmlns:a16="http://schemas.microsoft.com/office/drawing/2014/main" id="{0EDA07E1-AA46-F166-D004-FF2396D28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C5D3A-8E0E-DB32-6F67-E9E2403EDE6D}"/>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1238100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ADE383-3808-A6AF-88A1-ADC48849D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144563-923A-BF98-72D0-6B147BB7F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E19FD-5A10-631C-B3EF-90FA40D29F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CD63B-40FB-4C9A-9CA5-ED40B4D44285}" type="datetimeFigureOut">
              <a:rPr lang="en-US" smtClean="0"/>
              <a:t>1/17/2025</a:t>
            </a:fld>
            <a:endParaRPr lang="en-US"/>
          </a:p>
        </p:txBody>
      </p:sp>
      <p:sp>
        <p:nvSpPr>
          <p:cNvPr id="5" name="Footer Placeholder 4">
            <a:extLst>
              <a:ext uri="{FF2B5EF4-FFF2-40B4-BE49-F238E27FC236}">
                <a16:creationId xmlns:a16="http://schemas.microsoft.com/office/drawing/2014/main" id="{3C60E7FC-C18A-E8FB-C265-68F742B39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09021F-8B11-C15B-4748-882F05005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20869-66C2-4477-A759-31D5E66FE60B}" type="slidenum">
              <a:rPr lang="en-US" smtClean="0"/>
              <a:t>‹#›</a:t>
            </a:fld>
            <a:endParaRPr lang="en-US"/>
          </a:p>
        </p:txBody>
      </p:sp>
    </p:spTree>
    <p:extLst>
      <p:ext uri="{BB962C8B-B14F-4D97-AF65-F5344CB8AC3E}">
        <p14:creationId xmlns:p14="http://schemas.microsoft.com/office/powerpoint/2010/main" val="3740516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oom with medical equipment&#10;&#10;Description automatically generated with medium confidence">
            <a:extLst>
              <a:ext uri="{FF2B5EF4-FFF2-40B4-BE49-F238E27FC236}">
                <a16:creationId xmlns:a16="http://schemas.microsoft.com/office/drawing/2014/main" id="{977447B6-AC94-496D-887E-1842930089B2}"/>
              </a:ext>
            </a:extLst>
          </p:cNvPr>
          <p:cNvPicPr>
            <a:picLocks noChangeAspect="1"/>
          </p:cNvPicPr>
          <p:nvPr/>
        </p:nvPicPr>
        <p:blipFill rotWithShape="1">
          <a:blip r:embed="rId3">
            <a:extLst>
              <a:ext uri="{28A0092B-C50C-407E-A947-70E740481C1C}">
                <a14:useLocalDpi xmlns:a14="http://schemas.microsoft.com/office/drawing/2010/main" val="0"/>
              </a:ext>
            </a:extLst>
          </a:blip>
          <a:srcRect l="-50"/>
          <a:stretch/>
        </p:blipFill>
        <p:spPr>
          <a:xfrm>
            <a:off x="0" y="0"/>
            <a:ext cx="12192000" cy="6843882"/>
          </a:xfrm>
          <a:prstGeom prst="rect">
            <a:avLst/>
          </a:prstGeom>
        </p:spPr>
      </p:pic>
      <p:sp>
        <p:nvSpPr>
          <p:cNvPr id="5" name="Rectangle 4">
            <a:extLst>
              <a:ext uri="{FF2B5EF4-FFF2-40B4-BE49-F238E27FC236}">
                <a16:creationId xmlns:a16="http://schemas.microsoft.com/office/drawing/2014/main" id="{2917DCBE-C756-4429-92D0-B1E0F341AAA9}"/>
              </a:ext>
            </a:extLst>
          </p:cNvPr>
          <p:cNvSpPr/>
          <p:nvPr/>
        </p:nvSpPr>
        <p:spPr>
          <a:xfrm>
            <a:off x="0" y="-25548"/>
            <a:ext cx="12192000" cy="6869430"/>
          </a:xfrm>
          <a:prstGeom prst="rect">
            <a:avLst/>
          </a:prstGeom>
          <a:solidFill>
            <a:srgbClr val="162F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CD933765-CAF7-4269-B852-C9E1760DA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6830" y="3454400"/>
            <a:ext cx="3933844" cy="1511705"/>
          </a:xfrm>
          <a:prstGeom prst="rect">
            <a:avLst/>
          </a:prstGeom>
        </p:spPr>
      </p:pic>
      <p:sp>
        <p:nvSpPr>
          <p:cNvPr id="4" name="TextBox 3">
            <a:extLst>
              <a:ext uri="{FF2B5EF4-FFF2-40B4-BE49-F238E27FC236}">
                <a16:creationId xmlns:a16="http://schemas.microsoft.com/office/drawing/2014/main" id="{BB0C0FE8-1E68-5298-992E-941211E3A761}"/>
              </a:ext>
            </a:extLst>
          </p:cNvPr>
          <p:cNvSpPr txBox="1"/>
          <p:nvPr/>
        </p:nvSpPr>
        <p:spPr>
          <a:xfrm>
            <a:off x="8172450" y="4848225"/>
            <a:ext cx="3163907" cy="1569660"/>
          </a:xfrm>
          <a:prstGeom prst="rect">
            <a:avLst/>
          </a:prstGeom>
          <a:noFill/>
        </p:spPr>
        <p:txBody>
          <a:bodyPr wrap="square" rtlCol="0">
            <a:spAutoFit/>
          </a:bodyPr>
          <a:lstStyle/>
          <a:p>
            <a:pPr algn="ctr"/>
            <a:endParaRPr lang="en-US" sz="2400" b="1" dirty="0">
              <a:solidFill>
                <a:schemeClr val="bg1"/>
              </a:solidFill>
            </a:endParaRPr>
          </a:p>
          <a:p>
            <a:pPr algn="ctr"/>
            <a:r>
              <a:rPr lang="en-US" sz="2400" b="1" dirty="0">
                <a:solidFill>
                  <a:schemeClr val="bg1"/>
                </a:solidFill>
              </a:rPr>
              <a:t>2025 Breast Surgery QI Kickoff</a:t>
            </a:r>
          </a:p>
          <a:p>
            <a:pPr algn="ctr"/>
            <a:r>
              <a:rPr lang="en-US" sz="2400" b="1" dirty="0">
                <a:solidFill>
                  <a:schemeClr val="bg1"/>
                </a:solidFill>
              </a:rPr>
              <a:t>January 20, 2025</a:t>
            </a:r>
          </a:p>
        </p:txBody>
      </p:sp>
    </p:spTree>
    <p:extLst>
      <p:ext uri="{BB962C8B-B14F-4D97-AF65-F5344CB8AC3E}">
        <p14:creationId xmlns:p14="http://schemas.microsoft.com/office/powerpoint/2010/main" val="237982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1A3B6B-1916-51D9-E99E-6DCE8C20B24B}"/>
              </a:ext>
            </a:extLst>
          </p:cNvPr>
          <p:cNvSpPr txBox="1"/>
          <p:nvPr/>
        </p:nvSpPr>
        <p:spPr>
          <a:xfrm>
            <a:off x="704849" y="1843951"/>
            <a:ext cx="10391775" cy="3477875"/>
          </a:xfrm>
          <a:prstGeom prst="rect">
            <a:avLst/>
          </a:prstGeom>
          <a:noFill/>
        </p:spPr>
        <p:txBody>
          <a:bodyPr wrap="square">
            <a:spAutoFit/>
          </a:bodyPr>
          <a:lstStyle/>
          <a:p>
            <a:pPr algn="l"/>
            <a:r>
              <a:rPr lang="en-US" sz="2000" b="0" i="0" u="none" strike="noStrike" baseline="0" dirty="0">
                <a:solidFill>
                  <a:srgbClr val="000000"/>
                </a:solidFill>
                <a:latin typeface="+mj-lt"/>
              </a:rPr>
              <a:t>Cancer-Specific Goals </a:t>
            </a:r>
            <a:r>
              <a:rPr lang="en-US" sz="2000" b="1" i="0" u="none" strike="noStrike" baseline="0" dirty="0">
                <a:solidFill>
                  <a:srgbClr val="000000"/>
                </a:solidFill>
                <a:latin typeface="+mj-lt"/>
              </a:rPr>
              <a:t>(24 points total):  </a:t>
            </a:r>
            <a:r>
              <a:rPr lang="en-US" sz="2000" b="0" i="0" u="none" strike="noStrike" baseline="0" dirty="0">
                <a:solidFill>
                  <a:srgbClr val="000000"/>
                </a:solidFill>
                <a:latin typeface="+mj-lt"/>
              </a:rPr>
              <a:t>Cancer and DCIS diagnoses which are listed in the breast tab of 2025 Program Manual.  </a:t>
            </a:r>
          </a:p>
          <a:p>
            <a:pPr algn="l"/>
            <a:r>
              <a:rPr lang="en-US" sz="2000" b="1" i="0" u="none" strike="noStrike" baseline="0" dirty="0">
                <a:solidFill>
                  <a:srgbClr val="000000"/>
                </a:solidFill>
                <a:latin typeface="+mj-lt"/>
              </a:rPr>
              <a:t>Continuing sites: </a:t>
            </a:r>
            <a:r>
              <a:rPr lang="en-US" sz="2000" b="0" i="0" u="none" strike="noStrike" baseline="0" dirty="0">
                <a:solidFill>
                  <a:srgbClr val="000000"/>
                </a:solidFill>
                <a:latin typeface="+mj-lt"/>
              </a:rPr>
              <a:t>Measurement Period is </a:t>
            </a:r>
            <a:r>
              <a:rPr lang="en-US" sz="2000" b="0" i="1" u="none" strike="noStrike" baseline="0" dirty="0">
                <a:solidFill>
                  <a:srgbClr val="000000"/>
                </a:solidFill>
                <a:latin typeface="+mj-lt"/>
              </a:rPr>
              <a:t>1/1/2025 – 12/31/2025.  </a:t>
            </a:r>
          </a:p>
          <a:p>
            <a:pPr algn="l"/>
            <a:r>
              <a:rPr lang="en-US" sz="2000" b="1" i="0" u="none" strike="noStrike" baseline="0" dirty="0">
                <a:solidFill>
                  <a:srgbClr val="000000"/>
                </a:solidFill>
                <a:latin typeface="+mj-lt"/>
              </a:rPr>
              <a:t>New Sites </a:t>
            </a:r>
            <a:r>
              <a:rPr lang="en-US" sz="2000" b="0" i="0" u="none" strike="noStrike" baseline="0" dirty="0">
                <a:solidFill>
                  <a:srgbClr val="000000"/>
                </a:solidFill>
                <a:latin typeface="+mj-lt"/>
              </a:rPr>
              <a:t>Measurement Period: </a:t>
            </a:r>
            <a:r>
              <a:rPr lang="en-US" sz="2000" b="0" i="1" u="none" strike="noStrike" baseline="0" dirty="0">
                <a:solidFill>
                  <a:srgbClr val="000000"/>
                </a:solidFill>
                <a:latin typeface="+mj-lt"/>
              </a:rPr>
              <a:t>4/1/2025-12/31/2025</a:t>
            </a:r>
          </a:p>
          <a:p>
            <a:pPr algn="l"/>
            <a:r>
              <a:rPr lang="en-US" sz="2000" b="0" i="0" u="none" strike="noStrike" baseline="0" dirty="0">
                <a:solidFill>
                  <a:srgbClr val="000000"/>
                </a:solidFill>
                <a:latin typeface="+mj-lt"/>
              </a:rPr>
              <a:t>a.	Preoperative MRI rate to </a:t>
            </a:r>
            <a:r>
              <a:rPr lang="en-US" sz="2000" b="1" i="0" u="none" strike="noStrike" baseline="0" dirty="0">
                <a:solidFill>
                  <a:srgbClr val="000000"/>
                </a:solidFill>
                <a:latin typeface="+mj-lt"/>
              </a:rPr>
              <a:t>&lt; 30% </a:t>
            </a:r>
            <a:r>
              <a:rPr lang="en-US" sz="2000" b="0" i="0" u="none" strike="noStrike" baseline="0" dirty="0">
                <a:solidFill>
                  <a:srgbClr val="000000"/>
                </a:solidFill>
                <a:latin typeface="+mj-lt"/>
              </a:rPr>
              <a:t>or a </a:t>
            </a:r>
            <a:r>
              <a:rPr lang="en-US" sz="2000" b="1" i="0" u="none" strike="noStrike" baseline="0" dirty="0">
                <a:solidFill>
                  <a:srgbClr val="000000"/>
                </a:solidFill>
                <a:latin typeface="+mj-lt"/>
              </a:rPr>
              <a:t>&gt;10% </a:t>
            </a:r>
            <a:r>
              <a:rPr lang="en-US" sz="2000" b="0" i="0" u="none" strike="noStrike" baseline="0" dirty="0">
                <a:solidFill>
                  <a:srgbClr val="000000"/>
                </a:solidFill>
                <a:latin typeface="+mj-lt"/>
              </a:rPr>
              <a:t>relative reduction from baseline </a:t>
            </a:r>
            <a:r>
              <a:rPr lang="en-US" sz="2000" b="0" i="1" u="none" strike="noStrike" baseline="0" dirty="0">
                <a:solidFill>
                  <a:srgbClr val="000000"/>
                </a:solidFill>
                <a:latin typeface="+mj-lt"/>
              </a:rPr>
              <a:t>(6 points)</a:t>
            </a:r>
          </a:p>
          <a:p>
            <a:pPr algn="l"/>
            <a:r>
              <a:rPr lang="en-US" sz="2000" b="0" i="0" u="none" strike="noStrike" baseline="0" dirty="0">
                <a:solidFill>
                  <a:srgbClr val="000000"/>
                </a:solidFill>
                <a:latin typeface="+mj-lt"/>
              </a:rPr>
              <a:t>b.	Reduction of use of SLNB in women &gt;70 years old to </a:t>
            </a:r>
            <a:r>
              <a:rPr lang="en-US" sz="2000" b="1" i="0" u="none" strike="noStrike" baseline="0" dirty="0">
                <a:solidFill>
                  <a:srgbClr val="000000"/>
                </a:solidFill>
                <a:latin typeface="+mj-lt"/>
              </a:rPr>
              <a:t>&lt; 40% </a:t>
            </a:r>
            <a:r>
              <a:rPr lang="en-US" sz="2000" b="0" i="0" u="none" strike="noStrike" baseline="0" dirty="0">
                <a:solidFill>
                  <a:srgbClr val="000000"/>
                </a:solidFill>
                <a:latin typeface="+mj-lt"/>
              </a:rPr>
              <a:t>or a </a:t>
            </a:r>
            <a:r>
              <a:rPr lang="en-US" sz="2000" b="1" i="0" u="none" strike="noStrike" baseline="0" dirty="0">
                <a:solidFill>
                  <a:srgbClr val="000000"/>
                </a:solidFill>
                <a:latin typeface="+mj-lt"/>
              </a:rPr>
              <a:t>&gt;10% </a:t>
            </a:r>
            <a:r>
              <a:rPr lang="en-US" sz="2000" b="0" i="0" u="none" strike="noStrike" baseline="0" dirty="0">
                <a:solidFill>
                  <a:srgbClr val="000000"/>
                </a:solidFill>
                <a:latin typeface="+mj-lt"/>
              </a:rPr>
              <a:t>relative reduction 	from baseline </a:t>
            </a:r>
            <a:r>
              <a:rPr lang="en-US" sz="2000" b="0" i="1" u="none" strike="noStrike" baseline="0" dirty="0">
                <a:solidFill>
                  <a:srgbClr val="000000"/>
                </a:solidFill>
                <a:latin typeface="+mj-lt"/>
              </a:rPr>
              <a:t>(6 points)</a:t>
            </a:r>
          </a:p>
          <a:p>
            <a:pPr algn="l"/>
            <a:r>
              <a:rPr lang="en-US" sz="2000" b="0" i="0" u="none" strike="noStrike" baseline="0" dirty="0">
                <a:solidFill>
                  <a:srgbClr val="000000"/>
                </a:solidFill>
                <a:latin typeface="+mj-lt"/>
              </a:rPr>
              <a:t>c.	Reduction of re-excision rates for positive margin after lumpectomy to </a:t>
            </a:r>
            <a:r>
              <a:rPr lang="en-US" sz="2000" b="1" i="0" u="none" strike="noStrike" baseline="0" dirty="0">
                <a:solidFill>
                  <a:srgbClr val="000000"/>
                </a:solidFill>
                <a:latin typeface="+mj-lt"/>
              </a:rPr>
              <a:t>&lt; 12% </a:t>
            </a:r>
            <a:r>
              <a:rPr lang="en-US" sz="2000" b="0" i="0" u="none" strike="noStrike" baseline="0" dirty="0">
                <a:solidFill>
                  <a:srgbClr val="000000"/>
                </a:solidFill>
                <a:latin typeface="+mj-lt"/>
              </a:rPr>
              <a:t>or a </a:t>
            </a:r>
            <a:r>
              <a:rPr lang="en-US" sz="2000" b="1" i="0" u="none" strike="noStrike" baseline="0" dirty="0">
                <a:solidFill>
                  <a:srgbClr val="000000"/>
                </a:solidFill>
                <a:latin typeface="+mj-lt"/>
              </a:rPr>
              <a:t>&gt;10% </a:t>
            </a:r>
            <a:r>
              <a:rPr lang="en-US" sz="2000" b="0" i="0" u="none" strike="noStrike" baseline="0" dirty="0">
                <a:solidFill>
                  <a:srgbClr val="000000"/>
                </a:solidFill>
                <a:latin typeface="+mj-lt"/>
              </a:rPr>
              <a:t>	relative reduction from baseline</a:t>
            </a:r>
            <a:r>
              <a:rPr lang="en-US" sz="2000" b="0" i="1" u="none" strike="noStrike" baseline="0" dirty="0">
                <a:solidFill>
                  <a:srgbClr val="000000"/>
                </a:solidFill>
                <a:latin typeface="+mj-lt"/>
              </a:rPr>
              <a:t> (6 points)</a:t>
            </a:r>
          </a:p>
          <a:p>
            <a:pPr algn="l"/>
            <a:r>
              <a:rPr lang="en-US" sz="2000" b="0" i="0" u="none" strike="noStrike" baseline="0" dirty="0">
                <a:solidFill>
                  <a:srgbClr val="000000"/>
                </a:solidFill>
                <a:latin typeface="+mj-lt"/>
              </a:rPr>
              <a:t>d.	Increase in the use of outpatient mastectomy to </a:t>
            </a:r>
            <a:r>
              <a:rPr lang="en-US" sz="2000" b="1" i="0" u="none" strike="noStrike" baseline="0" dirty="0">
                <a:solidFill>
                  <a:srgbClr val="000000"/>
                </a:solidFill>
                <a:latin typeface="+mj-lt"/>
              </a:rPr>
              <a:t>&gt; 25% </a:t>
            </a:r>
            <a:r>
              <a:rPr lang="en-US" sz="2000" b="0" i="0" u="none" strike="noStrike" baseline="0" dirty="0">
                <a:solidFill>
                  <a:srgbClr val="000000"/>
                </a:solidFill>
                <a:latin typeface="+mj-lt"/>
              </a:rPr>
              <a:t>or have a </a:t>
            </a:r>
            <a:r>
              <a:rPr lang="en-US" sz="2000" b="1" i="0" u="none" strike="noStrike" baseline="0" dirty="0">
                <a:solidFill>
                  <a:srgbClr val="000000"/>
                </a:solidFill>
                <a:latin typeface="+mj-lt"/>
              </a:rPr>
              <a:t>&gt;10% </a:t>
            </a:r>
            <a:r>
              <a:rPr lang="en-US" sz="2000" b="0" i="0" u="none" strike="noStrike" baseline="0" dirty="0">
                <a:solidFill>
                  <a:srgbClr val="000000"/>
                </a:solidFill>
                <a:latin typeface="+mj-lt"/>
              </a:rPr>
              <a:t>relative increase 	from baseline. </a:t>
            </a:r>
            <a:r>
              <a:rPr lang="en-US" sz="2000" i="1" u="none" strike="noStrike" baseline="0" dirty="0">
                <a:solidFill>
                  <a:srgbClr val="000000"/>
                </a:solidFill>
                <a:latin typeface="+mj-lt"/>
              </a:rPr>
              <a:t>(6 points)</a:t>
            </a:r>
          </a:p>
        </p:txBody>
      </p:sp>
      <p:sp>
        <p:nvSpPr>
          <p:cNvPr id="4" name="TextBox 3">
            <a:extLst>
              <a:ext uri="{FF2B5EF4-FFF2-40B4-BE49-F238E27FC236}">
                <a16:creationId xmlns:a16="http://schemas.microsoft.com/office/drawing/2014/main" id="{09E08263-D1E4-2724-BFCE-8287D7E31876}"/>
              </a:ext>
            </a:extLst>
          </p:cNvPr>
          <p:cNvSpPr txBox="1"/>
          <p:nvPr/>
        </p:nvSpPr>
        <p:spPr>
          <a:xfrm>
            <a:off x="495300" y="638175"/>
            <a:ext cx="7134225" cy="400110"/>
          </a:xfrm>
          <a:prstGeom prst="rect">
            <a:avLst/>
          </a:prstGeom>
          <a:noFill/>
        </p:spPr>
        <p:txBody>
          <a:bodyPr wrap="square" rtlCol="0">
            <a:spAutoFit/>
          </a:bodyPr>
          <a:lstStyle/>
          <a:p>
            <a:r>
              <a:rPr lang="en-US" sz="2000" b="1" i="0" u="none" strike="noStrike" baseline="0" dirty="0">
                <a:solidFill>
                  <a:srgbClr val="000000"/>
                </a:solidFill>
                <a:latin typeface="+mj-lt"/>
              </a:rPr>
              <a:t>QI Implementation Goals and Requirements</a:t>
            </a:r>
            <a:r>
              <a:rPr lang="en-US" sz="1800" b="1" i="0" u="none" strike="noStrike" baseline="0" dirty="0">
                <a:solidFill>
                  <a:srgbClr val="000000"/>
                </a:solidFill>
                <a:latin typeface="Calibri" panose="020F0502020204030204" pitchFamily="34" charset="0"/>
              </a:rPr>
              <a:t>:</a:t>
            </a:r>
            <a:endParaRPr lang="en-US" dirty="0"/>
          </a:p>
        </p:txBody>
      </p:sp>
    </p:spTree>
    <p:extLst>
      <p:ext uri="{BB962C8B-B14F-4D97-AF65-F5344CB8AC3E}">
        <p14:creationId xmlns:p14="http://schemas.microsoft.com/office/powerpoint/2010/main" val="254883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AA42A5-2159-2014-5EB4-0B7608266673}"/>
              </a:ext>
            </a:extLst>
          </p:cNvPr>
          <p:cNvPicPr>
            <a:picLocks noChangeAspect="1"/>
          </p:cNvPicPr>
          <p:nvPr/>
        </p:nvPicPr>
        <p:blipFill>
          <a:blip r:embed="rId3"/>
          <a:stretch>
            <a:fillRect/>
          </a:stretch>
        </p:blipFill>
        <p:spPr>
          <a:xfrm>
            <a:off x="643467" y="879941"/>
            <a:ext cx="10905066" cy="5098117"/>
          </a:xfrm>
          <a:prstGeom prst="rect">
            <a:avLst/>
          </a:prstGeom>
        </p:spPr>
      </p:pic>
    </p:spTree>
    <p:extLst>
      <p:ext uri="{BB962C8B-B14F-4D97-AF65-F5344CB8AC3E}">
        <p14:creationId xmlns:p14="http://schemas.microsoft.com/office/powerpoint/2010/main" val="677107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up of a sign&#10;&#10;Description automatically generated">
            <a:extLst>
              <a:ext uri="{FF2B5EF4-FFF2-40B4-BE49-F238E27FC236}">
                <a16:creationId xmlns:a16="http://schemas.microsoft.com/office/drawing/2014/main" id="{5267D97F-2939-0E6C-3A3C-8F801FE7B2E0}"/>
              </a:ext>
            </a:extLst>
          </p:cNvPr>
          <p:cNvPicPr>
            <a:picLocks noChangeAspect="1"/>
          </p:cNvPicPr>
          <p:nvPr/>
        </p:nvPicPr>
        <p:blipFill>
          <a:blip r:embed="rId3"/>
          <a:stretch>
            <a:fillRect/>
          </a:stretch>
        </p:blipFill>
        <p:spPr>
          <a:xfrm>
            <a:off x="643467" y="702734"/>
            <a:ext cx="10905066" cy="5452530"/>
          </a:xfrm>
          <a:prstGeom prst="rect">
            <a:avLst/>
          </a:prstGeom>
        </p:spPr>
      </p:pic>
    </p:spTree>
    <p:extLst>
      <p:ext uri="{BB962C8B-B14F-4D97-AF65-F5344CB8AC3E}">
        <p14:creationId xmlns:p14="http://schemas.microsoft.com/office/powerpoint/2010/main" val="100773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ADC2B5-01B1-7070-F85C-78C51E1BB6F3}"/>
              </a:ext>
            </a:extLst>
          </p:cNvPr>
          <p:cNvPicPr>
            <a:picLocks noChangeAspect="1"/>
          </p:cNvPicPr>
          <p:nvPr/>
        </p:nvPicPr>
        <p:blipFill>
          <a:blip r:embed="rId3"/>
          <a:stretch>
            <a:fillRect/>
          </a:stretch>
        </p:blipFill>
        <p:spPr>
          <a:xfrm>
            <a:off x="612645" y="745414"/>
            <a:ext cx="10905066" cy="4564552"/>
          </a:xfrm>
          <a:prstGeom prst="rect">
            <a:avLst/>
          </a:prstGeom>
        </p:spPr>
      </p:pic>
      <p:sp>
        <p:nvSpPr>
          <p:cNvPr id="5" name="TextBox 4">
            <a:extLst>
              <a:ext uri="{FF2B5EF4-FFF2-40B4-BE49-F238E27FC236}">
                <a16:creationId xmlns:a16="http://schemas.microsoft.com/office/drawing/2014/main" id="{6F0CC85E-EF9F-7DCB-A090-BE72DFC06E06}"/>
              </a:ext>
            </a:extLst>
          </p:cNvPr>
          <p:cNvSpPr txBox="1"/>
          <p:nvPr/>
        </p:nvSpPr>
        <p:spPr>
          <a:xfrm>
            <a:off x="513708" y="5743254"/>
            <a:ext cx="10972800" cy="369332"/>
          </a:xfrm>
          <a:prstGeom prst="rect">
            <a:avLst/>
          </a:prstGeom>
          <a:noFill/>
        </p:spPr>
        <p:txBody>
          <a:bodyPr wrap="square" rtlCol="0">
            <a:spAutoFit/>
          </a:bodyPr>
          <a:lstStyle/>
          <a:p>
            <a:r>
              <a:rPr lang="en-US" dirty="0"/>
              <a:t>Wang et al. Variations in persistent Use of Low Value Breast Cancer surgery. JAMA. 2021.</a:t>
            </a:r>
          </a:p>
        </p:txBody>
      </p:sp>
    </p:spTree>
    <p:extLst>
      <p:ext uri="{BB962C8B-B14F-4D97-AF65-F5344CB8AC3E}">
        <p14:creationId xmlns:p14="http://schemas.microsoft.com/office/powerpoint/2010/main" val="238700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diagram of a person with text&#10;&#10;Description automatically generated with medium confidence">
            <a:extLst>
              <a:ext uri="{FF2B5EF4-FFF2-40B4-BE49-F238E27FC236}">
                <a16:creationId xmlns:a16="http://schemas.microsoft.com/office/drawing/2014/main" id="{F03A668A-874F-AA19-ED72-E2D51B439EA5}"/>
              </a:ext>
            </a:extLst>
          </p:cNvPr>
          <p:cNvPicPr>
            <a:picLocks noChangeAspect="1"/>
          </p:cNvPicPr>
          <p:nvPr/>
        </p:nvPicPr>
        <p:blipFill>
          <a:blip r:embed="rId3"/>
          <a:stretch>
            <a:fillRect/>
          </a:stretch>
        </p:blipFill>
        <p:spPr>
          <a:xfrm>
            <a:off x="643467" y="702734"/>
            <a:ext cx="10905066" cy="5452530"/>
          </a:xfrm>
          <a:prstGeom prst="rect">
            <a:avLst/>
          </a:prstGeom>
        </p:spPr>
      </p:pic>
    </p:spTree>
    <p:extLst>
      <p:ext uri="{BB962C8B-B14F-4D97-AF65-F5344CB8AC3E}">
        <p14:creationId xmlns:p14="http://schemas.microsoft.com/office/powerpoint/2010/main" val="3605906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B7B6FA-1777-A5D9-80A4-E9BBC9E51BE8}"/>
              </a:ext>
            </a:extLst>
          </p:cNvPr>
          <p:cNvPicPr>
            <a:picLocks noChangeAspect="1"/>
          </p:cNvPicPr>
          <p:nvPr/>
        </p:nvPicPr>
        <p:blipFill>
          <a:blip r:embed="rId3"/>
          <a:stretch>
            <a:fillRect/>
          </a:stretch>
        </p:blipFill>
        <p:spPr>
          <a:xfrm>
            <a:off x="371404" y="554804"/>
            <a:ext cx="11177129" cy="4397340"/>
          </a:xfrm>
          <a:prstGeom prst="rect">
            <a:avLst/>
          </a:prstGeom>
        </p:spPr>
      </p:pic>
      <p:sp>
        <p:nvSpPr>
          <p:cNvPr id="7" name="TextBox 6">
            <a:extLst>
              <a:ext uri="{FF2B5EF4-FFF2-40B4-BE49-F238E27FC236}">
                <a16:creationId xmlns:a16="http://schemas.microsoft.com/office/drawing/2014/main" id="{E8A6A90B-4325-E430-8B5B-B5409C1EF4F0}"/>
              </a:ext>
            </a:extLst>
          </p:cNvPr>
          <p:cNvSpPr txBox="1"/>
          <p:nvPr/>
        </p:nvSpPr>
        <p:spPr>
          <a:xfrm>
            <a:off x="371404" y="5322013"/>
            <a:ext cx="11311847" cy="646331"/>
          </a:xfrm>
          <a:prstGeom prst="rect">
            <a:avLst/>
          </a:prstGeom>
          <a:noFill/>
        </p:spPr>
        <p:txBody>
          <a:bodyPr wrap="square" rtlCol="0">
            <a:spAutoFit/>
          </a:bodyPr>
          <a:lstStyle/>
          <a:p>
            <a:r>
              <a:rPr lang="en-US" dirty="0"/>
              <a:t>Hughes et. al. Lumpectomy plus tamoxifen with or without irradiation in women age 70 or older with early breast cancer: long term follow up of CALGB 9343. J Clin Oncol. 2013.</a:t>
            </a:r>
          </a:p>
        </p:txBody>
      </p:sp>
    </p:spTree>
    <p:extLst>
      <p:ext uri="{BB962C8B-B14F-4D97-AF65-F5344CB8AC3E}">
        <p14:creationId xmlns:p14="http://schemas.microsoft.com/office/powerpoint/2010/main" val="2390481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791F39-5708-C7CC-BB08-42EE7C7CE480}"/>
              </a:ext>
            </a:extLst>
          </p:cNvPr>
          <p:cNvPicPr>
            <a:picLocks noChangeAspect="1"/>
          </p:cNvPicPr>
          <p:nvPr/>
        </p:nvPicPr>
        <p:blipFill>
          <a:blip r:embed="rId3"/>
          <a:stretch>
            <a:fillRect/>
          </a:stretch>
        </p:blipFill>
        <p:spPr>
          <a:xfrm>
            <a:off x="493158" y="250671"/>
            <a:ext cx="10644407" cy="5322201"/>
          </a:xfrm>
          <a:prstGeom prst="rect">
            <a:avLst/>
          </a:prstGeom>
        </p:spPr>
      </p:pic>
      <p:sp>
        <p:nvSpPr>
          <p:cNvPr id="4" name="TextBox 3">
            <a:extLst>
              <a:ext uri="{FF2B5EF4-FFF2-40B4-BE49-F238E27FC236}">
                <a16:creationId xmlns:a16="http://schemas.microsoft.com/office/drawing/2014/main" id="{0FB977D7-D530-D59D-CA87-FEFC54624AE4}"/>
              </a:ext>
            </a:extLst>
          </p:cNvPr>
          <p:cNvSpPr txBox="1"/>
          <p:nvPr/>
        </p:nvSpPr>
        <p:spPr>
          <a:xfrm>
            <a:off x="594188" y="5572872"/>
            <a:ext cx="11003623" cy="369332"/>
          </a:xfrm>
          <a:prstGeom prst="rect">
            <a:avLst/>
          </a:prstGeom>
          <a:noFill/>
        </p:spPr>
        <p:txBody>
          <a:bodyPr wrap="square" rtlCol="0">
            <a:spAutoFit/>
          </a:bodyPr>
          <a:lstStyle/>
          <a:p>
            <a:r>
              <a:rPr lang="en-US" dirty="0"/>
              <a:t>Bredbeck et al. Facility level variation of low value breast cancer treatments. ASO. 2022.</a:t>
            </a:r>
          </a:p>
        </p:txBody>
      </p:sp>
    </p:spTree>
    <p:extLst>
      <p:ext uri="{BB962C8B-B14F-4D97-AF65-F5344CB8AC3E}">
        <p14:creationId xmlns:p14="http://schemas.microsoft.com/office/powerpoint/2010/main" val="45613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176FC7-CE36-DB9A-1A36-D832041F6179}"/>
              </a:ext>
            </a:extLst>
          </p:cNvPr>
          <p:cNvPicPr>
            <a:picLocks noChangeAspect="1"/>
          </p:cNvPicPr>
          <p:nvPr/>
        </p:nvPicPr>
        <p:blipFill>
          <a:blip r:embed="rId3"/>
          <a:stretch>
            <a:fillRect/>
          </a:stretch>
        </p:blipFill>
        <p:spPr>
          <a:xfrm>
            <a:off x="458532" y="610267"/>
            <a:ext cx="10905066" cy="4670650"/>
          </a:xfrm>
          <a:prstGeom prst="rect">
            <a:avLst/>
          </a:prstGeom>
        </p:spPr>
      </p:pic>
      <p:pic>
        <p:nvPicPr>
          <p:cNvPr id="5" name="Picture 4">
            <a:extLst>
              <a:ext uri="{FF2B5EF4-FFF2-40B4-BE49-F238E27FC236}">
                <a16:creationId xmlns:a16="http://schemas.microsoft.com/office/drawing/2014/main" id="{0159BB38-57F1-2C9C-BDEC-5866E7FB9AC1}"/>
              </a:ext>
            </a:extLst>
          </p:cNvPr>
          <p:cNvPicPr>
            <a:picLocks noChangeAspect="1"/>
          </p:cNvPicPr>
          <p:nvPr/>
        </p:nvPicPr>
        <p:blipFill>
          <a:blip r:embed="rId4"/>
          <a:stretch>
            <a:fillRect/>
          </a:stretch>
        </p:blipFill>
        <p:spPr>
          <a:xfrm>
            <a:off x="381514" y="5473227"/>
            <a:ext cx="11059102" cy="493819"/>
          </a:xfrm>
          <a:prstGeom prst="rect">
            <a:avLst/>
          </a:prstGeom>
        </p:spPr>
      </p:pic>
    </p:spTree>
    <p:extLst>
      <p:ext uri="{BB962C8B-B14F-4D97-AF65-F5344CB8AC3E}">
        <p14:creationId xmlns:p14="http://schemas.microsoft.com/office/powerpoint/2010/main" val="730258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543E8B-00DD-775E-CBD2-4616335CF7D5}"/>
              </a:ext>
            </a:extLst>
          </p:cNvPr>
          <p:cNvPicPr>
            <a:picLocks noChangeAspect="1"/>
          </p:cNvPicPr>
          <p:nvPr/>
        </p:nvPicPr>
        <p:blipFill>
          <a:blip r:embed="rId3"/>
          <a:stretch>
            <a:fillRect/>
          </a:stretch>
        </p:blipFill>
        <p:spPr>
          <a:xfrm>
            <a:off x="314694" y="435201"/>
            <a:ext cx="10905066" cy="4794345"/>
          </a:xfrm>
          <a:prstGeom prst="rect">
            <a:avLst/>
          </a:prstGeom>
        </p:spPr>
      </p:pic>
      <p:sp>
        <p:nvSpPr>
          <p:cNvPr id="5" name="TextBox 4">
            <a:extLst>
              <a:ext uri="{FF2B5EF4-FFF2-40B4-BE49-F238E27FC236}">
                <a16:creationId xmlns:a16="http://schemas.microsoft.com/office/drawing/2014/main" id="{D6B05714-6FBC-5D29-C087-1A7CFB5C8C62}"/>
              </a:ext>
            </a:extLst>
          </p:cNvPr>
          <p:cNvSpPr txBox="1"/>
          <p:nvPr/>
        </p:nvSpPr>
        <p:spPr>
          <a:xfrm>
            <a:off x="688369" y="5476126"/>
            <a:ext cx="11168009" cy="646331"/>
          </a:xfrm>
          <a:prstGeom prst="rect">
            <a:avLst/>
          </a:prstGeom>
          <a:noFill/>
        </p:spPr>
        <p:txBody>
          <a:bodyPr wrap="square" rtlCol="0">
            <a:spAutoFit/>
          </a:bodyPr>
          <a:lstStyle/>
          <a:p>
            <a:r>
              <a:rPr lang="en-US" dirty="0"/>
              <a:t>Bredbeck et al. Incremental cost associated with low value breast cancer treatments in older women. SSO 2021. </a:t>
            </a:r>
            <a:r>
              <a:rPr lang="en-US" i="1" dirty="0"/>
              <a:t>manuscript under review</a:t>
            </a:r>
          </a:p>
        </p:txBody>
      </p:sp>
    </p:spTree>
    <p:extLst>
      <p:ext uri="{BB962C8B-B14F-4D97-AF65-F5344CB8AC3E}">
        <p14:creationId xmlns:p14="http://schemas.microsoft.com/office/powerpoint/2010/main" val="838873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126BBB-8A2F-EAF7-6326-584E0F3CC524}"/>
              </a:ext>
            </a:extLst>
          </p:cNvPr>
          <p:cNvPicPr>
            <a:picLocks noChangeAspect="1"/>
          </p:cNvPicPr>
          <p:nvPr/>
        </p:nvPicPr>
        <p:blipFill>
          <a:blip r:embed="rId3"/>
          <a:stretch>
            <a:fillRect/>
          </a:stretch>
        </p:blipFill>
        <p:spPr>
          <a:xfrm>
            <a:off x="643467" y="975360"/>
            <a:ext cx="10905066" cy="4907279"/>
          </a:xfrm>
          <a:prstGeom prst="rect">
            <a:avLst/>
          </a:prstGeom>
        </p:spPr>
      </p:pic>
    </p:spTree>
    <p:extLst>
      <p:ext uri="{BB962C8B-B14F-4D97-AF65-F5344CB8AC3E}">
        <p14:creationId xmlns:p14="http://schemas.microsoft.com/office/powerpoint/2010/main" val="2527721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C5A00-4DB0-D3DB-56F5-E8D9DEC46A0D}"/>
              </a:ext>
            </a:extLst>
          </p:cNvPr>
          <p:cNvPicPr>
            <a:picLocks noChangeAspect="1"/>
          </p:cNvPicPr>
          <p:nvPr/>
        </p:nvPicPr>
        <p:blipFill>
          <a:blip r:embed="rId3"/>
          <a:stretch>
            <a:fillRect/>
          </a:stretch>
        </p:blipFill>
        <p:spPr>
          <a:xfrm>
            <a:off x="297952" y="167598"/>
            <a:ext cx="10750108" cy="6046935"/>
          </a:xfrm>
          <a:prstGeom prst="rect">
            <a:avLst/>
          </a:prstGeom>
        </p:spPr>
      </p:pic>
    </p:spTree>
    <p:extLst>
      <p:ext uri="{BB962C8B-B14F-4D97-AF65-F5344CB8AC3E}">
        <p14:creationId xmlns:p14="http://schemas.microsoft.com/office/powerpoint/2010/main" val="3791663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91E252-3097-BB8B-6F14-A2E1131E747E}"/>
              </a:ext>
            </a:extLst>
          </p:cNvPr>
          <p:cNvPicPr>
            <a:picLocks noChangeAspect="1"/>
          </p:cNvPicPr>
          <p:nvPr/>
        </p:nvPicPr>
        <p:blipFill>
          <a:blip r:embed="rId3"/>
          <a:stretch>
            <a:fillRect/>
          </a:stretch>
        </p:blipFill>
        <p:spPr>
          <a:xfrm>
            <a:off x="304420" y="250469"/>
            <a:ext cx="10905066" cy="5370742"/>
          </a:xfrm>
          <a:prstGeom prst="rect">
            <a:avLst/>
          </a:prstGeom>
        </p:spPr>
      </p:pic>
    </p:spTree>
    <p:extLst>
      <p:ext uri="{BB962C8B-B14F-4D97-AF65-F5344CB8AC3E}">
        <p14:creationId xmlns:p14="http://schemas.microsoft.com/office/powerpoint/2010/main" val="3797793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1686DD-DD6A-7E41-75F9-811B05975902}"/>
              </a:ext>
            </a:extLst>
          </p:cNvPr>
          <p:cNvPicPr>
            <a:picLocks noChangeAspect="1"/>
          </p:cNvPicPr>
          <p:nvPr/>
        </p:nvPicPr>
        <p:blipFill>
          <a:blip r:embed="rId3"/>
          <a:stretch>
            <a:fillRect/>
          </a:stretch>
        </p:blipFill>
        <p:spPr>
          <a:xfrm>
            <a:off x="267127" y="215759"/>
            <a:ext cx="10395195" cy="5353524"/>
          </a:xfrm>
          <a:prstGeom prst="rect">
            <a:avLst/>
          </a:prstGeom>
        </p:spPr>
      </p:pic>
      <p:sp>
        <p:nvSpPr>
          <p:cNvPr id="5" name="TextBox 4">
            <a:extLst>
              <a:ext uri="{FF2B5EF4-FFF2-40B4-BE49-F238E27FC236}">
                <a16:creationId xmlns:a16="http://schemas.microsoft.com/office/drawing/2014/main" id="{DC48FC2C-04AC-0D64-1EC8-190EF66B89BA}"/>
              </a:ext>
            </a:extLst>
          </p:cNvPr>
          <p:cNvSpPr txBox="1"/>
          <p:nvPr/>
        </p:nvSpPr>
        <p:spPr>
          <a:xfrm>
            <a:off x="308225" y="5876818"/>
            <a:ext cx="11147460" cy="369332"/>
          </a:xfrm>
          <a:prstGeom prst="rect">
            <a:avLst/>
          </a:prstGeom>
          <a:noFill/>
        </p:spPr>
        <p:txBody>
          <a:bodyPr wrap="square" rtlCol="0">
            <a:spAutoFit/>
          </a:bodyPr>
          <a:lstStyle/>
          <a:p>
            <a:r>
              <a:rPr lang="en-US" dirty="0"/>
              <a:t>Hughes et al. Statewide episode spending variation of mastectomy for breast cancer. JACS 2022.</a:t>
            </a:r>
          </a:p>
        </p:txBody>
      </p:sp>
    </p:spTree>
    <p:extLst>
      <p:ext uri="{BB962C8B-B14F-4D97-AF65-F5344CB8AC3E}">
        <p14:creationId xmlns:p14="http://schemas.microsoft.com/office/powerpoint/2010/main" val="1995049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E092D-A62A-1CD3-1EEE-55049EF0D5FC}"/>
              </a:ext>
            </a:extLst>
          </p:cNvPr>
          <p:cNvPicPr>
            <a:picLocks noChangeAspect="1"/>
          </p:cNvPicPr>
          <p:nvPr/>
        </p:nvPicPr>
        <p:blipFill>
          <a:blip r:embed="rId3"/>
          <a:stretch>
            <a:fillRect/>
          </a:stretch>
        </p:blipFill>
        <p:spPr>
          <a:xfrm>
            <a:off x="359596" y="260743"/>
            <a:ext cx="10325908" cy="5085507"/>
          </a:xfrm>
          <a:prstGeom prst="rect">
            <a:avLst/>
          </a:prstGeom>
        </p:spPr>
      </p:pic>
      <p:sp>
        <p:nvSpPr>
          <p:cNvPr id="4" name="TextBox 3">
            <a:extLst>
              <a:ext uri="{FF2B5EF4-FFF2-40B4-BE49-F238E27FC236}">
                <a16:creationId xmlns:a16="http://schemas.microsoft.com/office/drawing/2014/main" id="{92E6477E-F39F-33C9-F9C7-3EF023B874E0}"/>
              </a:ext>
            </a:extLst>
          </p:cNvPr>
          <p:cNvSpPr txBox="1"/>
          <p:nvPr/>
        </p:nvSpPr>
        <p:spPr>
          <a:xfrm>
            <a:off x="154113" y="5794625"/>
            <a:ext cx="10972800" cy="369332"/>
          </a:xfrm>
          <a:prstGeom prst="rect">
            <a:avLst/>
          </a:prstGeom>
          <a:noFill/>
        </p:spPr>
        <p:txBody>
          <a:bodyPr wrap="square" rtlCol="0">
            <a:spAutoFit/>
          </a:bodyPr>
          <a:lstStyle/>
          <a:p>
            <a:r>
              <a:rPr lang="en-US" dirty="0"/>
              <a:t>Ellsworth et al. Barriers to same day discharge after mastectomy in Michigan. </a:t>
            </a:r>
            <a:r>
              <a:rPr lang="en-US" i="1" dirty="0"/>
              <a:t>Submitted.</a:t>
            </a:r>
          </a:p>
        </p:txBody>
      </p:sp>
    </p:spTree>
    <p:extLst>
      <p:ext uri="{BB962C8B-B14F-4D97-AF65-F5344CB8AC3E}">
        <p14:creationId xmlns:p14="http://schemas.microsoft.com/office/powerpoint/2010/main" val="383070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77EEA3-1C00-23ED-E374-F8AB612EBA26}"/>
              </a:ext>
            </a:extLst>
          </p:cNvPr>
          <p:cNvPicPr>
            <a:picLocks noChangeAspect="1"/>
          </p:cNvPicPr>
          <p:nvPr/>
        </p:nvPicPr>
        <p:blipFill>
          <a:blip r:embed="rId3"/>
          <a:stretch>
            <a:fillRect/>
          </a:stretch>
        </p:blipFill>
        <p:spPr>
          <a:xfrm>
            <a:off x="643467" y="975360"/>
            <a:ext cx="10905066" cy="4907279"/>
          </a:xfrm>
          <a:prstGeom prst="rect">
            <a:avLst/>
          </a:prstGeom>
        </p:spPr>
      </p:pic>
    </p:spTree>
    <p:extLst>
      <p:ext uri="{BB962C8B-B14F-4D97-AF65-F5344CB8AC3E}">
        <p14:creationId xmlns:p14="http://schemas.microsoft.com/office/powerpoint/2010/main" val="1958944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4551142F-8D1D-43A2-EDD3-C7E00B18DCA8}"/>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335667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C41837-F54D-934F-A3D6-91CFA7095A4A}"/>
              </a:ext>
            </a:extLst>
          </p:cNvPr>
          <p:cNvSpPr txBox="1"/>
          <p:nvPr/>
        </p:nvSpPr>
        <p:spPr>
          <a:xfrm>
            <a:off x="400050" y="333375"/>
            <a:ext cx="8601075" cy="830997"/>
          </a:xfrm>
          <a:prstGeom prst="rect">
            <a:avLst/>
          </a:prstGeom>
          <a:noFill/>
        </p:spPr>
        <p:txBody>
          <a:bodyPr wrap="square" rtlCol="0">
            <a:spAutoFit/>
          </a:bodyPr>
          <a:lstStyle/>
          <a:p>
            <a:r>
              <a:rPr lang="en-US" sz="2800" b="1" dirty="0">
                <a:solidFill>
                  <a:srgbClr val="000000"/>
                </a:solidFill>
                <a:latin typeface="+mj-lt"/>
              </a:rPr>
              <a:t>QI Implementation Goals and Requirements: </a:t>
            </a:r>
            <a:endParaRPr lang="en-US" sz="2000" b="1" i="0" u="none" strike="noStrike" baseline="0" dirty="0">
              <a:solidFill>
                <a:srgbClr val="000000"/>
              </a:solidFill>
              <a:latin typeface="Calibri" panose="020F0502020204030204" pitchFamily="34" charset="0"/>
            </a:endParaRPr>
          </a:p>
          <a:p>
            <a:r>
              <a:rPr lang="en-US" sz="2000" b="1" i="0" u="none" strike="noStrike" baseline="0" dirty="0">
                <a:solidFill>
                  <a:srgbClr val="000000"/>
                </a:solidFill>
                <a:latin typeface="Calibri" panose="020F0502020204030204" pitchFamily="34" charset="0"/>
              </a:rPr>
              <a:t> </a:t>
            </a:r>
            <a:endParaRPr lang="en-US" sz="2000" b="1" dirty="0">
              <a:latin typeface="+mj-lt"/>
            </a:endParaRPr>
          </a:p>
        </p:txBody>
      </p:sp>
      <p:sp>
        <p:nvSpPr>
          <p:cNvPr id="6" name="TextBox 5">
            <a:extLst>
              <a:ext uri="{FF2B5EF4-FFF2-40B4-BE49-F238E27FC236}">
                <a16:creationId xmlns:a16="http://schemas.microsoft.com/office/drawing/2014/main" id="{BAD8BA2B-A28D-DCED-4E8B-55930556BC4F}"/>
              </a:ext>
            </a:extLst>
          </p:cNvPr>
          <p:cNvSpPr txBox="1"/>
          <p:nvPr/>
        </p:nvSpPr>
        <p:spPr>
          <a:xfrm>
            <a:off x="542925" y="1274564"/>
            <a:ext cx="10563225" cy="4832092"/>
          </a:xfrm>
          <a:prstGeom prst="rect">
            <a:avLst/>
          </a:prstGeom>
          <a:noFill/>
        </p:spPr>
        <p:txBody>
          <a:bodyPr wrap="square">
            <a:spAutoFit/>
          </a:bodyPr>
          <a:lstStyle/>
          <a:p>
            <a:r>
              <a:rPr lang="en-US" sz="2800" b="0" i="0" u="none" strike="noStrike" baseline="0" dirty="0">
                <a:solidFill>
                  <a:srgbClr val="000000"/>
                </a:solidFill>
                <a:latin typeface="+mj-lt"/>
              </a:rPr>
              <a:t>1.Data collection: For elective partial mastectomy and mastectomy surgical patients done for cancer, participating hospitals will perform supplemental data collection that will allow the measurement of breast surgical quality. </a:t>
            </a:r>
          </a:p>
          <a:p>
            <a:endParaRPr lang="en-US" sz="2800" b="0" i="0" u="none" strike="noStrike" baseline="0" dirty="0">
              <a:solidFill>
                <a:srgbClr val="000000"/>
              </a:solidFill>
              <a:latin typeface="+mj-lt"/>
            </a:endParaRPr>
          </a:p>
          <a:p>
            <a:r>
              <a:rPr lang="en-US" sz="2800" b="0" i="0" u="none" strike="noStrike" baseline="0" dirty="0">
                <a:solidFill>
                  <a:srgbClr val="000000"/>
                </a:solidFill>
                <a:latin typeface="+mj-lt"/>
              </a:rPr>
              <a:t>2.Surgeon Champion: Each site will designate a surgeon champion who performs breast surgery to lead this project.  The expectations are the surgeon lead will help the SCQR disseminate information at the hospital and be actively engaged with MSQC for the Breast Surgery QI project, which may also include being a member of the Breast Care Committee meetings (either in person or virtual).</a:t>
            </a:r>
          </a:p>
        </p:txBody>
      </p:sp>
    </p:spTree>
    <p:extLst>
      <p:ext uri="{BB962C8B-B14F-4D97-AF65-F5344CB8AC3E}">
        <p14:creationId xmlns:p14="http://schemas.microsoft.com/office/powerpoint/2010/main" val="3546128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2973BD-2E32-FA41-6BF9-04018941D46C}"/>
              </a:ext>
            </a:extLst>
          </p:cNvPr>
          <p:cNvSpPr txBox="1"/>
          <p:nvPr/>
        </p:nvSpPr>
        <p:spPr>
          <a:xfrm>
            <a:off x="352425" y="1443841"/>
            <a:ext cx="11068050" cy="4893647"/>
          </a:xfrm>
          <a:prstGeom prst="rect">
            <a:avLst/>
          </a:prstGeom>
          <a:noFill/>
        </p:spPr>
        <p:txBody>
          <a:bodyPr wrap="square">
            <a:spAutoFit/>
          </a:bodyPr>
          <a:lstStyle/>
          <a:p>
            <a:r>
              <a:rPr lang="en-US" sz="2400" b="1" i="0" u="none" strike="noStrike" baseline="0" dirty="0">
                <a:latin typeface="+mj-lt"/>
              </a:rPr>
              <a:t>3.Multidisciplinary team (6 points total): </a:t>
            </a:r>
          </a:p>
          <a:p>
            <a:r>
              <a:rPr lang="en-US" sz="2400" b="0" i="0" u="none" strike="noStrike" baseline="0" dirty="0">
                <a:latin typeface="+mj-lt"/>
              </a:rPr>
              <a:t>•Participating hospitals will form a multidisciplinary team to review baseline data, guide quality 	improvement plans, and implement the care pathway. The multidisciplinary team should include 	the breast cancer surgeon champion, other surgeons who perform breast cancer surgery, nursing, 	patient navigator, plastics and reconstructive, breast radiology and others as relevant.</a:t>
            </a:r>
          </a:p>
          <a:p>
            <a:endParaRPr lang="en-US" sz="2400" b="0" i="0" u="none" strike="noStrike" baseline="0" dirty="0">
              <a:latin typeface="+mj-lt"/>
            </a:endParaRPr>
          </a:p>
          <a:p>
            <a:r>
              <a:rPr lang="en-US" sz="2400" b="0" i="0" u="none" strike="noStrike" baseline="0" dirty="0">
                <a:latin typeface="+mj-lt"/>
              </a:rPr>
              <a:t>•Hold a multidisciplinary meeting before March 31, 2025. Meeting notes, including attendees, 	must be submitted to the coordinating center with the final project submission. </a:t>
            </a:r>
            <a:r>
              <a:rPr lang="en-US" sz="2400" b="0" i="1" u="none" strike="noStrike" baseline="0" dirty="0">
                <a:latin typeface="+mj-lt"/>
              </a:rPr>
              <a:t>(2 points). </a:t>
            </a:r>
          </a:p>
          <a:p>
            <a:endParaRPr lang="en-US" sz="2400" b="0" i="0" u="none" strike="noStrike" baseline="0" dirty="0">
              <a:latin typeface="+mj-lt"/>
            </a:endParaRPr>
          </a:p>
          <a:p>
            <a:r>
              <a:rPr lang="en-US" sz="2400" b="0" i="0" u="none" strike="noStrike" baseline="0" dirty="0">
                <a:latin typeface="+mj-lt"/>
              </a:rPr>
              <a:t>•Two (2) additional multidisciplinary meetings (minimally) before December 1, 2025, which 	include a review of breast data </a:t>
            </a:r>
            <a:r>
              <a:rPr lang="en-US" sz="2400" b="0" i="1" u="none" strike="noStrike" baseline="0" dirty="0">
                <a:latin typeface="+mj-lt"/>
              </a:rPr>
              <a:t>(2 points each).</a:t>
            </a:r>
          </a:p>
        </p:txBody>
      </p:sp>
      <p:sp>
        <p:nvSpPr>
          <p:cNvPr id="4" name="TextBox 3">
            <a:extLst>
              <a:ext uri="{FF2B5EF4-FFF2-40B4-BE49-F238E27FC236}">
                <a16:creationId xmlns:a16="http://schemas.microsoft.com/office/drawing/2014/main" id="{32CBD56C-3763-71C8-DDB6-83F0E99C54E5}"/>
              </a:ext>
            </a:extLst>
          </p:cNvPr>
          <p:cNvSpPr txBox="1"/>
          <p:nvPr/>
        </p:nvSpPr>
        <p:spPr>
          <a:xfrm>
            <a:off x="428625" y="511175"/>
            <a:ext cx="9077325" cy="461665"/>
          </a:xfrm>
          <a:prstGeom prst="rect">
            <a:avLst/>
          </a:prstGeom>
          <a:noFill/>
        </p:spPr>
        <p:txBody>
          <a:bodyPr wrap="square" rtlCol="0">
            <a:spAutoFit/>
          </a:bodyPr>
          <a:lstStyle/>
          <a:p>
            <a:r>
              <a:rPr lang="en-US" sz="2400" b="1" i="0" u="none" strike="noStrike" baseline="0" dirty="0">
                <a:solidFill>
                  <a:srgbClr val="000000"/>
                </a:solidFill>
                <a:latin typeface="+mj-lt"/>
              </a:rPr>
              <a:t>QI Implementation Goals and Requirements</a:t>
            </a:r>
            <a:r>
              <a:rPr lang="en-US" sz="2000" b="1" i="0" u="none" strike="noStrike" baseline="0" dirty="0">
                <a:solidFill>
                  <a:srgbClr val="000000"/>
                </a:solidFill>
                <a:latin typeface="+mj-lt"/>
              </a:rPr>
              <a:t>:</a:t>
            </a:r>
            <a:endParaRPr lang="en-US" sz="2000" dirty="0">
              <a:latin typeface="+mj-lt"/>
            </a:endParaRPr>
          </a:p>
        </p:txBody>
      </p:sp>
    </p:spTree>
    <p:extLst>
      <p:ext uri="{BB962C8B-B14F-4D97-AF65-F5344CB8AC3E}">
        <p14:creationId xmlns:p14="http://schemas.microsoft.com/office/powerpoint/2010/main" val="612100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74B3B31-9BF3-763E-D158-AAA85714188D}"/>
              </a:ext>
            </a:extLst>
          </p:cNvPr>
          <p:cNvSpPr txBox="1"/>
          <p:nvPr/>
        </p:nvSpPr>
        <p:spPr>
          <a:xfrm>
            <a:off x="504825" y="552450"/>
            <a:ext cx="7162800" cy="400110"/>
          </a:xfrm>
          <a:prstGeom prst="rect">
            <a:avLst/>
          </a:prstGeom>
          <a:noFill/>
        </p:spPr>
        <p:txBody>
          <a:bodyPr wrap="square" rtlCol="0">
            <a:spAutoFit/>
          </a:bodyPr>
          <a:lstStyle/>
          <a:p>
            <a:r>
              <a:rPr lang="en-US" sz="2000" b="1" i="0" u="none" strike="noStrike" baseline="0" dirty="0">
                <a:solidFill>
                  <a:srgbClr val="000000"/>
                </a:solidFill>
                <a:latin typeface="+mj-lt"/>
              </a:rPr>
              <a:t>QI Implementation Goals and Requirements:</a:t>
            </a:r>
            <a:endParaRPr lang="en-US" sz="2000" dirty="0">
              <a:latin typeface="+mj-lt"/>
            </a:endParaRPr>
          </a:p>
        </p:txBody>
      </p:sp>
      <p:sp>
        <p:nvSpPr>
          <p:cNvPr id="3" name="TextBox 2">
            <a:extLst>
              <a:ext uri="{FF2B5EF4-FFF2-40B4-BE49-F238E27FC236}">
                <a16:creationId xmlns:a16="http://schemas.microsoft.com/office/drawing/2014/main" id="{AE2A0FFD-3C90-84A9-C680-EA649CFD8A2A}"/>
              </a:ext>
            </a:extLst>
          </p:cNvPr>
          <p:cNvSpPr txBox="1"/>
          <p:nvPr/>
        </p:nvSpPr>
        <p:spPr>
          <a:xfrm>
            <a:off x="566057" y="1132113"/>
            <a:ext cx="11216640" cy="4524315"/>
          </a:xfrm>
          <a:prstGeom prst="rect">
            <a:avLst/>
          </a:prstGeom>
          <a:noFill/>
        </p:spPr>
        <p:txBody>
          <a:bodyPr wrap="square">
            <a:spAutoFit/>
          </a:bodyPr>
          <a:lstStyle/>
          <a:p>
            <a:r>
              <a:rPr lang="en-US" sz="2400" dirty="0">
                <a:latin typeface="+mj-lt"/>
              </a:rPr>
              <a:t>4.</a:t>
            </a:r>
            <a:r>
              <a:rPr lang="en-US" sz="2400" b="1" dirty="0">
                <a:latin typeface="+mj-lt"/>
              </a:rPr>
              <a:t>Perioperative Process Goals (15 points): </a:t>
            </a:r>
            <a:r>
              <a:rPr lang="en-US" sz="2400" dirty="0">
                <a:latin typeface="+mj-lt"/>
              </a:rPr>
              <a:t>Implement all the following process measures for each elective breast surgical patient as detailed below.  </a:t>
            </a:r>
          </a:p>
          <a:p>
            <a:r>
              <a:rPr lang="en-US" sz="2400" dirty="0">
                <a:latin typeface="+mj-lt"/>
              </a:rPr>
              <a:t>•</a:t>
            </a:r>
            <a:r>
              <a:rPr lang="en-US" sz="2400" b="1" dirty="0">
                <a:latin typeface="+mj-lt"/>
              </a:rPr>
              <a:t>Continuing Sites: </a:t>
            </a:r>
            <a:r>
              <a:rPr lang="en-US" sz="2400" dirty="0">
                <a:latin typeface="+mj-lt"/>
              </a:rPr>
              <a:t>Measurement Period is 1/1/2025– 12/31/2025</a:t>
            </a:r>
          </a:p>
          <a:p>
            <a:r>
              <a:rPr lang="en-US" sz="2400" dirty="0">
                <a:latin typeface="+mj-lt"/>
              </a:rPr>
              <a:t>•</a:t>
            </a:r>
            <a:r>
              <a:rPr lang="en-US" sz="2400" b="1" dirty="0">
                <a:latin typeface="+mj-lt"/>
              </a:rPr>
              <a:t>New sites: </a:t>
            </a:r>
            <a:r>
              <a:rPr lang="en-US" sz="2400" dirty="0">
                <a:latin typeface="+mj-lt"/>
              </a:rPr>
              <a:t>Measurement Period 4/1/2025-12/31/2025.</a:t>
            </a:r>
          </a:p>
          <a:p>
            <a:endParaRPr lang="en-US" sz="2400" dirty="0">
              <a:latin typeface="+mj-lt"/>
            </a:endParaRPr>
          </a:p>
          <a:p>
            <a:r>
              <a:rPr lang="en-US" sz="2400" b="1" dirty="0">
                <a:latin typeface="+mj-lt"/>
              </a:rPr>
              <a:t>Preoperative Goals (6 points total)</a:t>
            </a:r>
          </a:p>
          <a:p>
            <a:r>
              <a:rPr lang="en-US" sz="2400" dirty="0">
                <a:latin typeface="+mj-lt"/>
              </a:rPr>
              <a:t>•5a: Preadmission teaching that discusses expectations after surgery, including multimodal pain management ≥ 80%, discussion of opioid-free surgery (if applicable), and expected use of surgical drains (if applicable)</a:t>
            </a:r>
            <a:r>
              <a:rPr lang="en-US" sz="2400" i="1" dirty="0">
                <a:latin typeface="+mj-lt"/>
              </a:rPr>
              <a:t> (3 points)</a:t>
            </a:r>
          </a:p>
          <a:p>
            <a:endParaRPr lang="en-US" sz="2400" dirty="0">
              <a:latin typeface="+mj-lt"/>
            </a:endParaRPr>
          </a:p>
          <a:p>
            <a:r>
              <a:rPr lang="en-US" sz="2400" dirty="0">
                <a:latin typeface="+mj-lt"/>
              </a:rPr>
              <a:t>•5b: Patient optimization discussion related to smoking cessation (if applicable) ≥ 80% </a:t>
            </a:r>
            <a:r>
              <a:rPr lang="en-US" sz="2400" i="1" dirty="0">
                <a:latin typeface="+mj-lt"/>
              </a:rPr>
              <a:t>(3 points)</a:t>
            </a:r>
          </a:p>
        </p:txBody>
      </p:sp>
    </p:spTree>
    <p:extLst>
      <p:ext uri="{BB962C8B-B14F-4D97-AF65-F5344CB8AC3E}">
        <p14:creationId xmlns:p14="http://schemas.microsoft.com/office/powerpoint/2010/main" val="830671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B5B44F-388A-14D7-696F-8763116F06F0}"/>
              </a:ext>
            </a:extLst>
          </p:cNvPr>
          <p:cNvSpPr txBox="1"/>
          <p:nvPr/>
        </p:nvSpPr>
        <p:spPr>
          <a:xfrm>
            <a:off x="375921" y="437061"/>
            <a:ext cx="7467600" cy="461665"/>
          </a:xfrm>
          <a:prstGeom prst="rect">
            <a:avLst/>
          </a:prstGeom>
          <a:noFill/>
        </p:spPr>
        <p:txBody>
          <a:bodyPr wrap="square" rtlCol="0">
            <a:spAutoFit/>
          </a:bodyPr>
          <a:lstStyle/>
          <a:p>
            <a:r>
              <a:rPr lang="en-US" sz="2400" b="1" i="0" u="none" strike="noStrike" baseline="0" dirty="0">
                <a:solidFill>
                  <a:srgbClr val="000000"/>
                </a:solidFill>
                <a:latin typeface="+mj-lt"/>
              </a:rPr>
              <a:t>QI Implementation Goals and Requirements:</a:t>
            </a:r>
            <a:endParaRPr lang="en-US" sz="2400" dirty="0">
              <a:latin typeface="+mj-lt"/>
            </a:endParaRPr>
          </a:p>
        </p:txBody>
      </p:sp>
      <p:sp>
        <p:nvSpPr>
          <p:cNvPr id="6" name="TextBox 5">
            <a:extLst>
              <a:ext uri="{FF2B5EF4-FFF2-40B4-BE49-F238E27FC236}">
                <a16:creationId xmlns:a16="http://schemas.microsoft.com/office/drawing/2014/main" id="{2AEBE72E-D860-DD2A-7B9F-49DC93871556}"/>
              </a:ext>
            </a:extLst>
          </p:cNvPr>
          <p:cNvSpPr txBox="1"/>
          <p:nvPr/>
        </p:nvSpPr>
        <p:spPr>
          <a:xfrm>
            <a:off x="375921" y="1028761"/>
            <a:ext cx="10320654" cy="3600986"/>
          </a:xfrm>
          <a:prstGeom prst="rect">
            <a:avLst/>
          </a:prstGeom>
          <a:noFill/>
        </p:spPr>
        <p:txBody>
          <a:bodyPr wrap="square">
            <a:spAutoFit/>
          </a:bodyPr>
          <a:lstStyle/>
          <a:p>
            <a:pPr lvl="1"/>
            <a:r>
              <a:rPr lang="en-US" sz="2400" b="1" i="0" u="none" strike="noStrike" baseline="0" dirty="0">
                <a:solidFill>
                  <a:srgbClr val="000000"/>
                </a:solidFill>
                <a:latin typeface="+mj-lt"/>
              </a:rPr>
              <a:t>Intraoperative Goals (3 points total)</a:t>
            </a:r>
          </a:p>
          <a:p>
            <a:pPr lvl="1"/>
            <a:r>
              <a:rPr lang="en-US" sz="2400" b="0" i="0" u="none" strike="noStrike" baseline="0" dirty="0">
                <a:solidFill>
                  <a:srgbClr val="000000"/>
                </a:solidFill>
                <a:latin typeface="+mj-lt"/>
              </a:rPr>
              <a:t>•	5d: Use of intraoperative multimodal pain management &gt; 80% </a:t>
            </a:r>
            <a:r>
              <a:rPr lang="en-US" sz="2400" b="0" i="1" u="none" strike="noStrike" baseline="0" dirty="0">
                <a:solidFill>
                  <a:srgbClr val="000000"/>
                </a:solidFill>
                <a:latin typeface="+mj-lt"/>
              </a:rPr>
              <a:t>(3 points)</a:t>
            </a:r>
          </a:p>
          <a:p>
            <a:pPr lvl="1"/>
            <a:endParaRPr lang="en-US" sz="2400" b="0" i="0" u="none" strike="noStrike" baseline="0" dirty="0">
              <a:solidFill>
                <a:srgbClr val="000000"/>
              </a:solidFill>
              <a:latin typeface="+mj-lt"/>
            </a:endParaRPr>
          </a:p>
          <a:p>
            <a:pPr lvl="1"/>
            <a:r>
              <a:rPr lang="en-US" sz="2400" b="1" i="0" u="none" strike="noStrike" baseline="0" dirty="0">
                <a:solidFill>
                  <a:srgbClr val="000000"/>
                </a:solidFill>
                <a:latin typeface="+mj-lt"/>
              </a:rPr>
              <a:t>Postoperative Goals (6 points total)</a:t>
            </a:r>
          </a:p>
          <a:p>
            <a:pPr lvl="1"/>
            <a:r>
              <a:rPr lang="en-US" sz="2400" b="0" i="0" u="none" strike="noStrike" baseline="0" dirty="0">
                <a:solidFill>
                  <a:srgbClr val="000000"/>
                </a:solidFill>
                <a:latin typeface="+mj-lt"/>
              </a:rPr>
              <a:t>•	5e: Postoperative order for multimodal pain management &gt; 80% </a:t>
            </a:r>
            <a:r>
              <a:rPr lang="en-US" sz="2400" b="0" i="1" u="none" strike="noStrike" baseline="0" dirty="0">
                <a:solidFill>
                  <a:srgbClr val="000000"/>
                </a:solidFill>
                <a:latin typeface="+mj-lt"/>
              </a:rPr>
              <a:t>(3 points)  </a:t>
            </a:r>
          </a:p>
          <a:p>
            <a:pPr lvl="1"/>
            <a:r>
              <a:rPr lang="en-US" sz="2400" b="0" i="0" u="none" strike="noStrike" baseline="0" dirty="0">
                <a:solidFill>
                  <a:srgbClr val="000000"/>
                </a:solidFill>
                <a:latin typeface="+mj-lt"/>
              </a:rPr>
              <a:t>•	5f: Opioid prescriptions meeting M-OPEN recommendations &gt; 80% </a:t>
            </a:r>
            <a:r>
              <a:rPr lang="en-US" sz="2400" b="0" i="1" u="none" strike="noStrike" baseline="0" dirty="0">
                <a:solidFill>
                  <a:srgbClr val="000000"/>
                </a:solidFill>
                <a:latin typeface="+mj-lt"/>
              </a:rPr>
              <a:t>(3 points)</a:t>
            </a:r>
          </a:p>
          <a:p>
            <a:pPr lvl="1"/>
            <a:endParaRPr lang="en-US" sz="2000" b="0" i="0" u="none" strike="noStrike" baseline="0" dirty="0">
              <a:solidFill>
                <a:srgbClr val="000000"/>
              </a:solidFill>
              <a:latin typeface="+mj-lt"/>
            </a:endParaRPr>
          </a:p>
          <a:p>
            <a:endParaRPr lang="en-US" sz="2000" b="0" i="0" u="none" strike="noStrike" baseline="0" dirty="0">
              <a:solidFill>
                <a:srgbClr val="000000"/>
              </a:solidFill>
              <a:latin typeface="+mj-lt"/>
            </a:endParaRPr>
          </a:p>
          <a:p>
            <a:pPr lvl="1"/>
            <a:r>
              <a:rPr lang="en-US" sz="2000" b="0" i="0" u="none" strike="noStrike" baseline="0" dirty="0">
                <a:solidFill>
                  <a:srgbClr val="000000"/>
                </a:solidFill>
                <a:latin typeface="+mj-lt"/>
              </a:rPr>
              <a:t> </a:t>
            </a:r>
          </a:p>
        </p:txBody>
      </p:sp>
      <p:pic>
        <p:nvPicPr>
          <p:cNvPr id="4" name="Picture 3">
            <a:extLst>
              <a:ext uri="{FF2B5EF4-FFF2-40B4-BE49-F238E27FC236}">
                <a16:creationId xmlns:a16="http://schemas.microsoft.com/office/drawing/2014/main" id="{079137EB-65D7-913B-5399-F829BD5A1414}"/>
              </a:ext>
            </a:extLst>
          </p:cNvPr>
          <p:cNvPicPr>
            <a:picLocks noChangeAspect="1"/>
          </p:cNvPicPr>
          <p:nvPr/>
        </p:nvPicPr>
        <p:blipFill>
          <a:blip r:embed="rId3"/>
          <a:stretch>
            <a:fillRect/>
          </a:stretch>
        </p:blipFill>
        <p:spPr>
          <a:xfrm>
            <a:off x="2367794" y="4083136"/>
            <a:ext cx="6501886" cy="1809843"/>
          </a:xfrm>
          <a:prstGeom prst="rect">
            <a:avLst/>
          </a:prstGeom>
        </p:spPr>
      </p:pic>
    </p:spTree>
    <p:extLst>
      <p:ext uri="{BB962C8B-B14F-4D97-AF65-F5344CB8AC3E}">
        <p14:creationId xmlns:p14="http://schemas.microsoft.com/office/powerpoint/2010/main" val="3641381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E08263-D1E4-2724-BFCE-8287D7E31876}"/>
              </a:ext>
            </a:extLst>
          </p:cNvPr>
          <p:cNvSpPr txBox="1"/>
          <p:nvPr/>
        </p:nvSpPr>
        <p:spPr>
          <a:xfrm>
            <a:off x="495300" y="638175"/>
            <a:ext cx="7134225" cy="400110"/>
          </a:xfrm>
          <a:prstGeom prst="rect">
            <a:avLst/>
          </a:prstGeom>
          <a:noFill/>
        </p:spPr>
        <p:txBody>
          <a:bodyPr wrap="square" rtlCol="0">
            <a:spAutoFit/>
          </a:bodyPr>
          <a:lstStyle/>
          <a:p>
            <a:r>
              <a:rPr lang="en-US" sz="2000" b="1" i="0" u="none" strike="noStrike" baseline="0" dirty="0">
                <a:solidFill>
                  <a:srgbClr val="000000"/>
                </a:solidFill>
                <a:latin typeface="+mj-lt"/>
              </a:rPr>
              <a:t>QI Implementation Goals and Requirements:</a:t>
            </a:r>
            <a:endParaRPr lang="en-US" sz="2000" dirty="0">
              <a:latin typeface="+mj-lt"/>
            </a:endParaRPr>
          </a:p>
        </p:txBody>
      </p:sp>
      <p:sp>
        <p:nvSpPr>
          <p:cNvPr id="5" name="TextBox 4">
            <a:extLst>
              <a:ext uri="{FF2B5EF4-FFF2-40B4-BE49-F238E27FC236}">
                <a16:creationId xmlns:a16="http://schemas.microsoft.com/office/drawing/2014/main" id="{B060D47E-E6F3-F6EE-B411-A5C782A1249E}"/>
              </a:ext>
            </a:extLst>
          </p:cNvPr>
          <p:cNvSpPr txBox="1"/>
          <p:nvPr/>
        </p:nvSpPr>
        <p:spPr>
          <a:xfrm>
            <a:off x="495299" y="1169020"/>
            <a:ext cx="10251077" cy="4893647"/>
          </a:xfrm>
          <a:prstGeom prst="rect">
            <a:avLst/>
          </a:prstGeom>
          <a:noFill/>
        </p:spPr>
        <p:txBody>
          <a:bodyPr wrap="square">
            <a:spAutoFit/>
          </a:bodyPr>
          <a:lstStyle/>
          <a:p>
            <a:r>
              <a:rPr lang="en-US" sz="2400" b="1" dirty="0">
                <a:latin typeface="+mj-lt"/>
              </a:rPr>
              <a:t>5.Cancer-Specific Goals (24 points total):  </a:t>
            </a:r>
            <a:r>
              <a:rPr lang="en-US" sz="2400" dirty="0">
                <a:latin typeface="+mj-lt"/>
              </a:rPr>
              <a:t>Cancer and DCIS diagnoses which are listed in the breast tab of 2025 Program Manual. </a:t>
            </a:r>
          </a:p>
          <a:p>
            <a:r>
              <a:rPr lang="en-US" sz="2400" dirty="0">
                <a:latin typeface="+mj-lt"/>
              </a:rPr>
              <a:t> </a:t>
            </a:r>
          </a:p>
          <a:p>
            <a:r>
              <a:rPr lang="en-US" sz="2400" dirty="0">
                <a:latin typeface="+mj-lt"/>
              </a:rPr>
              <a:t>•</a:t>
            </a:r>
            <a:r>
              <a:rPr lang="en-US" sz="2400" b="1" dirty="0">
                <a:latin typeface="+mj-lt"/>
              </a:rPr>
              <a:t>Continuing sites: </a:t>
            </a:r>
            <a:r>
              <a:rPr lang="en-US" sz="2400" dirty="0">
                <a:latin typeface="+mj-lt"/>
              </a:rPr>
              <a:t>Measurement Period is 1/1/2025 – 12/31/2025.  </a:t>
            </a:r>
          </a:p>
          <a:p>
            <a:r>
              <a:rPr lang="en-US" sz="2400" dirty="0">
                <a:latin typeface="+mj-lt"/>
              </a:rPr>
              <a:t>•</a:t>
            </a:r>
            <a:r>
              <a:rPr lang="en-US" sz="2400" b="1" dirty="0">
                <a:latin typeface="+mj-lt"/>
              </a:rPr>
              <a:t>New Sites: </a:t>
            </a:r>
            <a:r>
              <a:rPr lang="en-US" sz="2400" dirty="0">
                <a:latin typeface="+mj-lt"/>
              </a:rPr>
              <a:t>Measurement Period: 4/1/2025-12/31/2025</a:t>
            </a:r>
          </a:p>
          <a:p>
            <a:r>
              <a:rPr lang="en-US" sz="2400" dirty="0">
                <a:latin typeface="+mj-lt"/>
              </a:rPr>
              <a:t>a. Preoperative MRI rate to &lt; 30% or a &gt;10% relative reduction from baseline </a:t>
            </a:r>
            <a:r>
              <a:rPr lang="en-US" sz="2400" i="1" dirty="0">
                <a:latin typeface="+mj-lt"/>
              </a:rPr>
              <a:t>(6 points)</a:t>
            </a:r>
          </a:p>
          <a:p>
            <a:r>
              <a:rPr lang="en-US" sz="2400" dirty="0">
                <a:latin typeface="+mj-lt"/>
              </a:rPr>
              <a:t>b. Reduction of use of SLNB in women &gt;70 years old to &lt; 40% or a &gt;10% relative reduction from baseline </a:t>
            </a:r>
            <a:r>
              <a:rPr lang="en-US" sz="2400" i="1" dirty="0">
                <a:latin typeface="+mj-lt"/>
              </a:rPr>
              <a:t>(6 points)</a:t>
            </a:r>
          </a:p>
          <a:p>
            <a:r>
              <a:rPr lang="en-US" sz="2400" dirty="0">
                <a:latin typeface="+mj-lt"/>
              </a:rPr>
              <a:t>c. Reduction of re-excision rates for positive margin after lumpectomy to &lt; 12% or a &gt;10% relative reduction from baseline </a:t>
            </a:r>
            <a:r>
              <a:rPr lang="en-US" sz="2400" i="1" dirty="0">
                <a:latin typeface="+mj-lt"/>
              </a:rPr>
              <a:t>(6 points)</a:t>
            </a:r>
          </a:p>
          <a:p>
            <a:r>
              <a:rPr lang="en-US" sz="2400" dirty="0">
                <a:latin typeface="+mj-lt"/>
              </a:rPr>
              <a:t>d. Increase in the use of outpatient mastectomy to &gt; 25% or have a &gt;10% relative increase from baseline. </a:t>
            </a:r>
            <a:r>
              <a:rPr lang="en-US" sz="2400" i="1" dirty="0">
                <a:latin typeface="+mj-lt"/>
              </a:rPr>
              <a:t>(6 points)</a:t>
            </a:r>
          </a:p>
        </p:txBody>
      </p:sp>
    </p:spTree>
    <p:extLst>
      <p:ext uri="{BB962C8B-B14F-4D97-AF65-F5344CB8AC3E}">
        <p14:creationId xmlns:p14="http://schemas.microsoft.com/office/powerpoint/2010/main" val="1910497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3EF70D-FBB9-7452-6067-723389D66480}"/>
              </a:ext>
            </a:extLst>
          </p:cNvPr>
          <p:cNvPicPr>
            <a:picLocks noChangeAspect="1"/>
          </p:cNvPicPr>
          <p:nvPr/>
        </p:nvPicPr>
        <p:blipFill>
          <a:blip r:embed="rId3"/>
          <a:stretch>
            <a:fillRect/>
          </a:stretch>
        </p:blipFill>
        <p:spPr>
          <a:xfrm>
            <a:off x="257387" y="219034"/>
            <a:ext cx="9201573" cy="4439758"/>
          </a:xfrm>
          <a:prstGeom prst="rect">
            <a:avLst/>
          </a:prstGeom>
        </p:spPr>
      </p:pic>
      <p:sp>
        <p:nvSpPr>
          <p:cNvPr id="7" name="TextBox 6">
            <a:extLst>
              <a:ext uri="{FF2B5EF4-FFF2-40B4-BE49-F238E27FC236}">
                <a16:creationId xmlns:a16="http://schemas.microsoft.com/office/drawing/2014/main" id="{2CDAADC7-4918-EC7C-20A7-DF9026EBA6C1}"/>
              </a:ext>
            </a:extLst>
          </p:cNvPr>
          <p:cNvSpPr txBox="1"/>
          <p:nvPr/>
        </p:nvSpPr>
        <p:spPr>
          <a:xfrm>
            <a:off x="257387" y="5019040"/>
            <a:ext cx="7200053" cy="369332"/>
          </a:xfrm>
          <a:prstGeom prst="rect">
            <a:avLst/>
          </a:prstGeom>
          <a:noFill/>
        </p:spPr>
        <p:txBody>
          <a:bodyPr wrap="square" rtlCol="0">
            <a:spAutoFit/>
          </a:bodyPr>
          <a:lstStyle/>
          <a:p>
            <a:r>
              <a:rPr lang="en-US" dirty="0"/>
              <a:t>McKinsey. Accounting for the cost of US health care. 2011.</a:t>
            </a:r>
          </a:p>
        </p:txBody>
      </p:sp>
    </p:spTree>
    <p:extLst>
      <p:ext uri="{BB962C8B-B14F-4D97-AF65-F5344CB8AC3E}">
        <p14:creationId xmlns:p14="http://schemas.microsoft.com/office/powerpoint/2010/main" val="23274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77EA9-5A93-A7B2-5809-020B6BE8C203}"/>
              </a:ext>
            </a:extLst>
          </p:cNvPr>
          <p:cNvPicPr>
            <a:picLocks noChangeAspect="1"/>
          </p:cNvPicPr>
          <p:nvPr/>
        </p:nvPicPr>
        <p:blipFill>
          <a:blip r:embed="rId2"/>
          <a:srcRect/>
          <a:stretch/>
        </p:blipFill>
        <p:spPr>
          <a:xfrm>
            <a:off x="20" y="10"/>
            <a:ext cx="12191980" cy="6857990"/>
          </a:xfrm>
          <a:prstGeom prst="rect">
            <a:avLst/>
          </a:prstGeom>
          <a:noFill/>
        </p:spPr>
      </p:pic>
    </p:spTree>
    <p:extLst>
      <p:ext uri="{BB962C8B-B14F-4D97-AF65-F5344CB8AC3E}">
        <p14:creationId xmlns:p14="http://schemas.microsoft.com/office/powerpoint/2010/main" val="1580012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51AEBE-63FC-48E2-DE2A-2FDD1BB9D462}"/>
              </a:ext>
            </a:extLst>
          </p:cNvPr>
          <p:cNvPicPr>
            <a:picLocks noChangeAspect="1"/>
          </p:cNvPicPr>
          <p:nvPr/>
        </p:nvPicPr>
        <p:blipFill>
          <a:blip r:embed="rId2"/>
          <a:srcRect/>
          <a:stretch/>
        </p:blipFill>
        <p:spPr>
          <a:xfrm>
            <a:off x="20" y="10"/>
            <a:ext cx="12191980" cy="6857990"/>
          </a:xfrm>
          <a:prstGeom prst="rect">
            <a:avLst/>
          </a:prstGeom>
          <a:noFill/>
        </p:spPr>
      </p:pic>
    </p:spTree>
    <p:extLst>
      <p:ext uri="{BB962C8B-B14F-4D97-AF65-F5344CB8AC3E}">
        <p14:creationId xmlns:p14="http://schemas.microsoft.com/office/powerpoint/2010/main" val="2355337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close-up of a person writing on a computer&#10;&#10;Description automatically generated">
            <a:extLst>
              <a:ext uri="{FF2B5EF4-FFF2-40B4-BE49-F238E27FC236}">
                <a16:creationId xmlns:a16="http://schemas.microsoft.com/office/drawing/2014/main" id="{CDA48650-D287-542A-1739-48A2A14B91C2}"/>
              </a:ext>
            </a:extLst>
          </p:cNvPr>
          <p:cNvPicPr>
            <a:picLocks noGrp="1" noChangeAspect="1"/>
          </p:cNvPicPr>
          <p:nvPr>
            <p:ph idx="1"/>
          </p:nvPr>
        </p:nvPicPr>
        <p:blipFill>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878615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4D005998-D5AC-BDFA-F0BA-511E61FB588E}"/>
              </a:ext>
            </a:extLst>
          </p:cNvPr>
          <p:cNvPicPr>
            <a:picLocks noGrp="1" noChangeAspect="1"/>
          </p:cNvPicPr>
          <p:nvPr>
            <p:ph idx="1"/>
          </p:nvPr>
        </p:nvPicPr>
        <p:blipFill>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50540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7850D286-027F-45A3-7C5F-8D1712F31D11}"/>
              </a:ext>
            </a:extLst>
          </p:cNvPr>
          <p:cNvPicPr>
            <a:picLocks noGrp="1" noChangeAspect="1"/>
          </p:cNvPicPr>
          <p:nvPr>
            <p:ph idx="1"/>
          </p:nvPr>
        </p:nvPicPr>
        <p:blipFill>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314848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DA003E25-E3C4-17C8-2BC9-76C62DD7F1DF}"/>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886316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4EE03AB5-BB51-678C-4F21-622A3C218DA0}"/>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091911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C0F62-130E-F2D2-8803-E3769F68B2B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D5E2661-CB84-3E17-E228-D5D89B68C577}"/>
              </a:ext>
            </a:extLst>
          </p:cNvPr>
          <p:cNvSpPr txBox="1"/>
          <p:nvPr/>
        </p:nvSpPr>
        <p:spPr>
          <a:xfrm>
            <a:off x="496389" y="1138241"/>
            <a:ext cx="10215154" cy="3231654"/>
          </a:xfrm>
          <a:prstGeom prst="rect">
            <a:avLst/>
          </a:prstGeom>
          <a:noFill/>
        </p:spPr>
        <p:txBody>
          <a:bodyPr wrap="square">
            <a:spAutoFit/>
          </a:bodyPr>
          <a:lstStyle/>
          <a:p>
            <a:r>
              <a:rPr lang="en-US" sz="3200" dirty="0">
                <a:latin typeface="+mj-lt"/>
              </a:rPr>
              <a:t>Morning of MSQC Collaborative Meetings</a:t>
            </a:r>
          </a:p>
          <a:p>
            <a:endParaRPr lang="en-US" sz="3200" dirty="0">
              <a:latin typeface="+mj-lt"/>
            </a:endParaRPr>
          </a:p>
          <a:p>
            <a:pPr lvl="1"/>
            <a:r>
              <a:rPr lang="en-US" sz="2800" dirty="0">
                <a:latin typeface="+mj-lt"/>
              </a:rPr>
              <a:t>April 11</a:t>
            </a:r>
            <a:r>
              <a:rPr lang="en-US" sz="2800" baseline="30000" dirty="0">
                <a:latin typeface="+mj-lt"/>
              </a:rPr>
              <a:t>th</a:t>
            </a:r>
            <a:r>
              <a:rPr lang="en-US" sz="2800" dirty="0">
                <a:latin typeface="+mj-lt"/>
              </a:rPr>
              <a:t> Suburban Collection Showcase-Novi </a:t>
            </a:r>
          </a:p>
          <a:p>
            <a:pPr lvl="1"/>
            <a:endParaRPr lang="en-US" sz="2800" dirty="0">
              <a:latin typeface="+mj-lt"/>
            </a:endParaRPr>
          </a:p>
          <a:p>
            <a:pPr lvl="1"/>
            <a:r>
              <a:rPr lang="en-US" sz="2800" dirty="0">
                <a:latin typeface="+mj-lt"/>
              </a:rPr>
              <a:t>September 12</a:t>
            </a:r>
            <a:r>
              <a:rPr lang="en-US" sz="2800" baseline="30000" dirty="0">
                <a:latin typeface="+mj-lt"/>
              </a:rPr>
              <a:t>th</a:t>
            </a:r>
            <a:r>
              <a:rPr lang="en-US" sz="2800" dirty="0">
                <a:latin typeface="+mj-lt"/>
              </a:rPr>
              <a:t> Schoolcraft College-Livonia</a:t>
            </a:r>
          </a:p>
          <a:p>
            <a:pPr lvl="1"/>
            <a:endParaRPr lang="en-US" sz="2800" dirty="0">
              <a:latin typeface="+mj-lt"/>
            </a:endParaRPr>
          </a:p>
          <a:p>
            <a:pPr lvl="1"/>
            <a:r>
              <a:rPr lang="en-US" sz="2800" dirty="0">
                <a:latin typeface="+mj-lt"/>
              </a:rPr>
              <a:t>December 12</a:t>
            </a:r>
            <a:r>
              <a:rPr lang="en-US" sz="2800" baseline="30000" dirty="0">
                <a:latin typeface="+mj-lt"/>
              </a:rPr>
              <a:t>th</a:t>
            </a:r>
            <a:r>
              <a:rPr lang="en-US" sz="2800" dirty="0">
                <a:latin typeface="+mj-lt"/>
              </a:rPr>
              <a:t> virtual </a:t>
            </a:r>
          </a:p>
        </p:txBody>
      </p:sp>
      <p:sp>
        <p:nvSpPr>
          <p:cNvPr id="9" name="TextBox 8">
            <a:extLst>
              <a:ext uri="{FF2B5EF4-FFF2-40B4-BE49-F238E27FC236}">
                <a16:creationId xmlns:a16="http://schemas.microsoft.com/office/drawing/2014/main" id="{39D38346-68BF-587C-DBFB-487C5AD5B765}"/>
              </a:ext>
            </a:extLst>
          </p:cNvPr>
          <p:cNvSpPr txBox="1"/>
          <p:nvPr/>
        </p:nvSpPr>
        <p:spPr>
          <a:xfrm>
            <a:off x="496389" y="398808"/>
            <a:ext cx="6096000" cy="584775"/>
          </a:xfrm>
          <a:prstGeom prst="rect">
            <a:avLst/>
          </a:prstGeom>
          <a:noFill/>
        </p:spPr>
        <p:txBody>
          <a:bodyPr wrap="square">
            <a:spAutoFit/>
          </a:bodyPr>
          <a:lstStyle/>
          <a:p>
            <a:r>
              <a:rPr lang="en-US" sz="3200" b="1" dirty="0">
                <a:latin typeface="+mj-lt"/>
              </a:rPr>
              <a:t>2025 Breast Care Committee Dates</a:t>
            </a:r>
            <a:endParaRPr lang="en-US" sz="3200" dirty="0">
              <a:latin typeface="+mj-lt"/>
            </a:endParaRPr>
          </a:p>
        </p:txBody>
      </p:sp>
    </p:spTree>
    <p:extLst>
      <p:ext uri="{BB962C8B-B14F-4D97-AF65-F5344CB8AC3E}">
        <p14:creationId xmlns:p14="http://schemas.microsoft.com/office/powerpoint/2010/main" val="1448993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D5DF7CE6-7335-A3CC-D32E-A27B4E40C782}"/>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35966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A97797-A52A-A151-EDF7-5BB2E57F8CC3}"/>
              </a:ext>
            </a:extLst>
          </p:cNvPr>
          <p:cNvPicPr>
            <a:picLocks noChangeAspect="1"/>
          </p:cNvPicPr>
          <p:nvPr/>
        </p:nvPicPr>
        <p:blipFill>
          <a:blip r:embed="rId3"/>
          <a:stretch>
            <a:fillRect/>
          </a:stretch>
        </p:blipFill>
        <p:spPr>
          <a:xfrm>
            <a:off x="643467" y="866310"/>
            <a:ext cx="9313333" cy="4377264"/>
          </a:xfrm>
          <a:prstGeom prst="rect">
            <a:avLst/>
          </a:prstGeom>
        </p:spPr>
      </p:pic>
      <p:sp>
        <p:nvSpPr>
          <p:cNvPr id="6" name="TextBox 5">
            <a:extLst>
              <a:ext uri="{FF2B5EF4-FFF2-40B4-BE49-F238E27FC236}">
                <a16:creationId xmlns:a16="http://schemas.microsoft.com/office/drawing/2014/main" id="{4E9998EF-72F8-9D76-6197-42BCFAD2029C}"/>
              </a:ext>
            </a:extLst>
          </p:cNvPr>
          <p:cNvSpPr txBox="1"/>
          <p:nvPr/>
        </p:nvSpPr>
        <p:spPr>
          <a:xfrm>
            <a:off x="457200" y="5425440"/>
            <a:ext cx="10292080" cy="646331"/>
          </a:xfrm>
          <a:prstGeom prst="rect">
            <a:avLst/>
          </a:prstGeom>
          <a:noFill/>
        </p:spPr>
        <p:txBody>
          <a:bodyPr wrap="square" rtlCol="0">
            <a:spAutoFit/>
          </a:bodyPr>
          <a:lstStyle/>
          <a:p>
            <a:r>
              <a:rPr lang="en-US" dirty="0"/>
              <a:t>Chow et al. Comparison of cancer related spending and mortality rates in the US vs. 21 high-income countries. JAMA Health Forum 2022.</a:t>
            </a:r>
          </a:p>
        </p:txBody>
      </p:sp>
    </p:spTree>
    <p:extLst>
      <p:ext uri="{BB962C8B-B14F-4D97-AF65-F5344CB8AC3E}">
        <p14:creationId xmlns:p14="http://schemas.microsoft.com/office/powerpoint/2010/main" val="237095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88AF17-602A-2E1C-57F4-080D73FD8435}"/>
              </a:ext>
            </a:extLst>
          </p:cNvPr>
          <p:cNvSpPr txBox="1"/>
          <p:nvPr/>
        </p:nvSpPr>
        <p:spPr>
          <a:xfrm>
            <a:off x="600075" y="5572125"/>
            <a:ext cx="10029825" cy="369332"/>
          </a:xfrm>
          <a:prstGeom prst="rect">
            <a:avLst/>
          </a:prstGeom>
          <a:noFill/>
        </p:spPr>
        <p:txBody>
          <a:bodyPr wrap="square" rtlCol="0">
            <a:spAutoFit/>
          </a:bodyPr>
          <a:lstStyle/>
          <a:p>
            <a:r>
              <a:rPr lang="en-US" dirty="0"/>
              <a:t>Shrank et al. Waste in the US Healthcare system: estimated costs and potential for savings. JAMA 2019.</a:t>
            </a:r>
          </a:p>
        </p:txBody>
      </p:sp>
      <p:pic>
        <p:nvPicPr>
          <p:cNvPr id="9" name="Picture 8">
            <a:extLst>
              <a:ext uri="{FF2B5EF4-FFF2-40B4-BE49-F238E27FC236}">
                <a16:creationId xmlns:a16="http://schemas.microsoft.com/office/drawing/2014/main" id="{203E1052-4300-57E5-DD9A-A354F1F8CD0F}"/>
              </a:ext>
            </a:extLst>
          </p:cNvPr>
          <p:cNvPicPr>
            <a:picLocks noChangeAspect="1"/>
          </p:cNvPicPr>
          <p:nvPr/>
        </p:nvPicPr>
        <p:blipFill>
          <a:blip r:embed="rId3"/>
          <a:stretch>
            <a:fillRect/>
          </a:stretch>
        </p:blipFill>
        <p:spPr>
          <a:xfrm>
            <a:off x="457199" y="361950"/>
            <a:ext cx="10106025" cy="5015504"/>
          </a:xfrm>
          <a:prstGeom prst="rect">
            <a:avLst/>
          </a:prstGeom>
        </p:spPr>
      </p:pic>
    </p:spTree>
    <p:extLst>
      <p:ext uri="{BB962C8B-B14F-4D97-AF65-F5344CB8AC3E}">
        <p14:creationId xmlns:p14="http://schemas.microsoft.com/office/powerpoint/2010/main" val="3243473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person's eye&#10;&#10;Description automatically generated">
            <a:extLst>
              <a:ext uri="{FF2B5EF4-FFF2-40B4-BE49-F238E27FC236}">
                <a16:creationId xmlns:a16="http://schemas.microsoft.com/office/drawing/2014/main" id="{96A4791E-9BE8-E97D-35D6-1E6263F781CB}"/>
              </a:ext>
            </a:extLst>
          </p:cNvPr>
          <p:cNvPicPr>
            <a:picLocks noChangeAspect="1"/>
          </p:cNvPicPr>
          <p:nvPr/>
        </p:nvPicPr>
        <p:blipFill>
          <a:blip r:embed="rId3"/>
          <a:stretch>
            <a:fillRect/>
          </a:stretch>
        </p:blipFill>
        <p:spPr>
          <a:xfrm>
            <a:off x="643467" y="689101"/>
            <a:ext cx="10905066" cy="5479796"/>
          </a:xfrm>
          <a:prstGeom prst="rect">
            <a:avLst/>
          </a:prstGeom>
        </p:spPr>
      </p:pic>
    </p:spTree>
    <p:extLst>
      <p:ext uri="{BB962C8B-B14F-4D97-AF65-F5344CB8AC3E}">
        <p14:creationId xmlns:p14="http://schemas.microsoft.com/office/powerpoint/2010/main" val="3597067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1A0752-3858-325F-50C0-2462B4FE6D2B}"/>
              </a:ext>
            </a:extLst>
          </p:cNvPr>
          <p:cNvPicPr>
            <a:picLocks noChangeAspect="1"/>
          </p:cNvPicPr>
          <p:nvPr/>
        </p:nvPicPr>
        <p:blipFill>
          <a:blip r:embed="rId3"/>
          <a:stretch>
            <a:fillRect/>
          </a:stretch>
        </p:blipFill>
        <p:spPr>
          <a:xfrm>
            <a:off x="106220" y="236307"/>
            <a:ext cx="11729990" cy="5363110"/>
          </a:xfrm>
          <a:prstGeom prst="rect">
            <a:avLst/>
          </a:prstGeom>
        </p:spPr>
      </p:pic>
      <p:sp>
        <p:nvSpPr>
          <p:cNvPr id="8" name="TextBox 7">
            <a:extLst>
              <a:ext uri="{FF2B5EF4-FFF2-40B4-BE49-F238E27FC236}">
                <a16:creationId xmlns:a16="http://schemas.microsoft.com/office/drawing/2014/main" id="{76098824-40A5-67DD-FC9F-8D56D0BA97E2}"/>
              </a:ext>
            </a:extLst>
          </p:cNvPr>
          <p:cNvSpPr txBox="1"/>
          <p:nvPr/>
        </p:nvSpPr>
        <p:spPr>
          <a:xfrm>
            <a:off x="256854" y="5599417"/>
            <a:ext cx="11729990" cy="369332"/>
          </a:xfrm>
          <a:prstGeom prst="rect">
            <a:avLst/>
          </a:prstGeom>
          <a:noFill/>
        </p:spPr>
        <p:txBody>
          <a:bodyPr wrap="square" rtlCol="0">
            <a:spAutoFit/>
          </a:bodyPr>
          <a:lstStyle/>
          <a:p>
            <a:r>
              <a:rPr lang="en-US" dirty="0"/>
              <a:t>Welch et al. Breast cancer tumor size, overdiagnosis and mammography screening effectiveness. NEJM. 2016.</a:t>
            </a:r>
          </a:p>
        </p:txBody>
      </p:sp>
    </p:spTree>
    <p:extLst>
      <p:ext uri="{BB962C8B-B14F-4D97-AF65-F5344CB8AC3E}">
        <p14:creationId xmlns:p14="http://schemas.microsoft.com/office/powerpoint/2010/main" val="427714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1EE889-1E13-8738-6D0C-503F1397D0AF}"/>
              </a:ext>
            </a:extLst>
          </p:cNvPr>
          <p:cNvPicPr>
            <a:picLocks noChangeAspect="1"/>
          </p:cNvPicPr>
          <p:nvPr/>
        </p:nvPicPr>
        <p:blipFill>
          <a:blip r:embed="rId3"/>
          <a:stretch>
            <a:fillRect/>
          </a:stretch>
        </p:blipFill>
        <p:spPr>
          <a:xfrm>
            <a:off x="409467" y="195209"/>
            <a:ext cx="10501688" cy="5107438"/>
          </a:xfrm>
          <a:prstGeom prst="rect">
            <a:avLst/>
          </a:prstGeom>
        </p:spPr>
      </p:pic>
    </p:spTree>
    <p:extLst>
      <p:ext uri="{BB962C8B-B14F-4D97-AF65-F5344CB8AC3E}">
        <p14:creationId xmlns:p14="http://schemas.microsoft.com/office/powerpoint/2010/main" val="2030497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2AD561-CE45-128E-22FE-1151533ECDE9}"/>
              </a:ext>
            </a:extLst>
          </p:cNvPr>
          <p:cNvPicPr>
            <a:picLocks noChangeAspect="1"/>
          </p:cNvPicPr>
          <p:nvPr/>
        </p:nvPicPr>
        <p:blipFill>
          <a:blip r:embed="rId3"/>
          <a:stretch>
            <a:fillRect/>
          </a:stretch>
        </p:blipFill>
        <p:spPr>
          <a:xfrm>
            <a:off x="56538" y="575353"/>
            <a:ext cx="11491995" cy="5429968"/>
          </a:xfrm>
          <a:prstGeom prst="rect">
            <a:avLst/>
          </a:prstGeom>
        </p:spPr>
      </p:pic>
    </p:spTree>
    <p:extLst>
      <p:ext uri="{BB962C8B-B14F-4D97-AF65-F5344CB8AC3E}">
        <p14:creationId xmlns:p14="http://schemas.microsoft.com/office/powerpoint/2010/main" val="2895286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3512</Words>
  <Application>Microsoft Office PowerPoint</Application>
  <PresentationFormat>Widescreen</PresentationFormat>
  <Paragraphs>201</Paragraphs>
  <Slides>38</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Michigan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 Jami</dc:creator>
  <cp:lastModifiedBy>Boyd, Jami</cp:lastModifiedBy>
  <cp:revision>13</cp:revision>
  <dcterms:created xsi:type="dcterms:W3CDTF">2023-12-04T15:51:51Z</dcterms:created>
  <dcterms:modified xsi:type="dcterms:W3CDTF">2025-01-17T16:24:41Z</dcterms:modified>
</cp:coreProperties>
</file>